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2" r:id="rId2"/>
    <p:sldId id="256" r:id="rId3"/>
    <p:sldId id="270" r:id="rId4"/>
    <p:sldId id="257" r:id="rId5"/>
    <p:sldId id="271" r:id="rId6"/>
    <p:sldId id="260" r:id="rId7"/>
    <p:sldId id="274" r:id="rId8"/>
    <p:sldId id="273" r:id="rId9"/>
    <p:sldId id="272" r:id="rId10"/>
    <p:sldId id="275" r:id="rId11"/>
    <p:sldId id="277" r:id="rId12"/>
    <p:sldId id="276" r:id="rId13"/>
    <p:sldId id="280" r:id="rId14"/>
    <p:sldId id="279" r:id="rId1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Destaqu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Destaqu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60"/>
  </p:normalViewPr>
  <p:slideViewPr>
    <p:cSldViewPr snapToGrid="0">
      <p:cViewPr varScale="1">
        <p:scale>
          <a:sx n="81" d="100"/>
          <a:sy n="81" d="100"/>
        </p:scale>
        <p:origin x="405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9E9D1B-DC12-4E12-BFF1-3EEC367E0A3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C5D505C2-F7F8-4912-9A50-89F5FEC81F48}">
      <dgm:prSet/>
      <dgm:spPr/>
      <dgm:t>
        <a:bodyPr/>
        <a:lstStyle/>
        <a:p>
          <a:pPr>
            <a:lnSpc>
              <a:spcPct val="100000"/>
            </a:lnSpc>
          </a:pPr>
          <a:r>
            <a:rPr lang="pt-PT"/>
            <a:t>Resumo áudio</a:t>
          </a:r>
          <a:endParaRPr lang="en-US"/>
        </a:p>
      </dgm:t>
    </dgm:pt>
    <dgm:pt modelId="{1D1FBFFE-CE47-4FC4-B477-F2BAC21B03AB}" type="parTrans" cxnId="{C4171FB6-7702-4FD1-BC85-38EAC40F96DA}">
      <dgm:prSet/>
      <dgm:spPr/>
      <dgm:t>
        <a:bodyPr/>
        <a:lstStyle/>
        <a:p>
          <a:endParaRPr lang="en-US"/>
        </a:p>
      </dgm:t>
    </dgm:pt>
    <dgm:pt modelId="{ECE719A2-97C7-49A5-AF6D-1D2F32696A0E}" type="sibTrans" cxnId="{C4171FB6-7702-4FD1-BC85-38EAC40F96D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373B0E9-748A-403A-82FC-507BB7F5005A}">
      <dgm:prSet/>
      <dgm:spPr/>
      <dgm:t>
        <a:bodyPr/>
        <a:lstStyle/>
        <a:p>
          <a:pPr>
            <a:lnSpc>
              <a:spcPct val="100000"/>
            </a:lnSpc>
          </a:pPr>
          <a:r>
            <a:rPr lang="pt-PT" b="1"/>
            <a:t>Resumo em Vídeo</a:t>
          </a:r>
          <a:r>
            <a:rPr lang="pt-PT"/>
            <a:t> </a:t>
          </a:r>
          <a:endParaRPr lang="en-US"/>
        </a:p>
      </dgm:t>
    </dgm:pt>
    <dgm:pt modelId="{ED7D5843-1DA3-4B0F-9B6C-43E536E81C0C}" type="parTrans" cxnId="{04129F16-BEAF-49AA-8B41-59090F8C36F3}">
      <dgm:prSet/>
      <dgm:spPr/>
      <dgm:t>
        <a:bodyPr/>
        <a:lstStyle/>
        <a:p>
          <a:endParaRPr lang="en-US"/>
        </a:p>
      </dgm:t>
    </dgm:pt>
    <dgm:pt modelId="{CE8F7DA2-0512-429F-B8CE-B048B9077E2A}" type="sibTrans" cxnId="{04129F16-BEAF-49AA-8B41-59090F8C36F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A036824-4B89-4A63-84D8-4A0060289043}">
      <dgm:prSet/>
      <dgm:spPr/>
      <dgm:t>
        <a:bodyPr/>
        <a:lstStyle/>
        <a:p>
          <a:pPr>
            <a:lnSpc>
              <a:spcPct val="100000"/>
            </a:lnSpc>
          </a:pPr>
          <a:r>
            <a:rPr lang="pt-PT"/>
            <a:t>Mapa mental</a:t>
          </a:r>
          <a:endParaRPr lang="en-US"/>
        </a:p>
      </dgm:t>
    </dgm:pt>
    <dgm:pt modelId="{E57A6B8B-45A6-4999-AE60-7DF135D0C8B2}" type="parTrans" cxnId="{CF09E6B1-FA36-441F-B9C6-27D76CDAC8C2}">
      <dgm:prSet/>
      <dgm:spPr/>
      <dgm:t>
        <a:bodyPr/>
        <a:lstStyle/>
        <a:p>
          <a:endParaRPr lang="en-US"/>
        </a:p>
      </dgm:t>
    </dgm:pt>
    <dgm:pt modelId="{074BE10B-AFC8-410A-80D0-D7583BBED1CF}" type="sibTrans" cxnId="{CF09E6B1-FA36-441F-B9C6-27D76CDAC8C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6146456-3982-4CEA-B438-FE3B157E32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err="1"/>
            <a:t>Relatórios</a:t>
          </a:r>
          <a:endParaRPr lang="en-US"/>
        </a:p>
      </dgm:t>
    </dgm:pt>
    <dgm:pt modelId="{24572CC3-8544-4275-9B8C-1E20467B06FB}" type="parTrans" cxnId="{1A802678-AE93-44A7-9788-430FAD872BAB}">
      <dgm:prSet/>
      <dgm:spPr/>
      <dgm:t>
        <a:bodyPr/>
        <a:lstStyle/>
        <a:p>
          <a:endParaRPr lang="en-US"/>
        </a:p>
      </dgm:t>
    </dgm:pt>
    <dgm:pt modelId="{74093606-D2AB-4D59-9372-FCFDBFF6AA88}" type="sibTrans" cxnId="{1A802678-AE93-44A7-9788-430FAD872BA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E6DC945-C079-48C9-82CE-484B8D03416B}">
      <dgm:prSet/>
      <dgm:spPr/>
      <dgm:t>
        <a:bodyPr/>
        <a:lstStyle/>
        <a:p>
          <a:pPr>
            <a:lnSpc>
              <a:spcPct val="100000"/>
            </a:lnSpc>
          </a:pPr>
          <a:r>
            <a:rPr lang="pt-PT"/>
            <a:t>Cartões de estudo</a:t>
          </a:r>
        </a:p>
      </dgm:t>
    </dgm:pt>
    <dgm:pt modelId="{64E0AFEA-01E6-491D-A047-D392AC42062C}" type="parTrans" cxnId="{C9BC4DAE-4DCC-4794-AA3D-EB6145E50E96}">
      <dgm:prSet/>
      <dgm:spPr/>
      <dgm:t>
        <a:bodyPr/>
        <a:lstStyle/>
        <a:p>
          <a:endParaRPr lang="pt-PT"/>
        </a:p>
      </dgm:t>
    </dgm:pt>
    <dgm:pt modelId="{4F3914D2-F3CF-4BBC-B1DE-24D2E181048E}" type="sibTrans" cxnId="{C9BC4DAE-4DCC-4794-AA3D-EB6145E50E96}">
      <dgm:prSet/>
      <dgm:spPr/>
      <dgm:t>
        <a:bodyPr/>
        <a:lstStyle/>
        <a:p>
          <a:pPr>
            <a:lnSpc>
              <a:spcPct val="100000"/>
            </a:lnSpc>
          </a:pPr>
          <a:endParaRPr lang="pt-PT"/>
        </a:p>
      </dgm:t>
    </dgm:pt>
    <dgm:pt modelId="{F32DAADD-FEB9-45F1-BB51-3ABC21488F12}">
      <dgm:prSet/>
      <dgm:spPr/>
      <dgm:t>
        <a:bodyPr/>
        <a:lstStyle/>
        <a:p>
          <a:pPr>
            <a:lnSpc>
              <a:spcPct val="100000"/>
            </a:lnSpc>
          </a:pPr>
          <a:r>
            <a:rPr lang="pt-PT" dirty="0"/>
            <a:t>Questionário</a:t>
          </a:r>
        </a:p>
      </dgm:t>
    </dgm:pt>
    <dgm:pt modelId="{85DC2D61-757B-4C3F-868E-09767CC5C51D}" type="parTrans" cxnId="{C5124030-6F85-439F-85E1-8DA517831C84}">
      <dgm:prSet/>
      <dgm:spPr/>
      <dgm:t>
        <a:bodyPr/>
        <a:lstStyle/>
        <a:p>
          <a:endParaRPr lang="pt-PT"/>
        </a:p>
      </dgm:t>
    </dgm:pt>
    <dgm:pt modelId="{71B28F61-F745-4C96-84A6-85082FB0CA73}" type="sibTrans" cxnId="{C5124030-6F85-439F-85E1-8DA517831C84}">
      <dgm:prSet/>
      <dgm:spPr/>
      <dgm:t>
        <a:bodyPr/>
        <a:lstStyle/>
        <a:p>
          <a:endParaRPr lang="pt-PT"/>
        </a:p>
      </dgm:t>
    </dgm:pt>
    <dgm:pt modelId="{070081A9-B8AB-42E5-9280-7F389DF8184D}" type="pres">
      <dgm:prSet presAssocID="{5C9E9D1B-DC12-4E12-BFF1-3EEC367E0A37}" presName="root" presStyleCnt="0">
        <dgm:presLayoutVars>
          <dgm:dir/>
          <dgm:resizeHandles val="exact"/>
        </dgm:presLayoutVars>
      </dgm:prSet>
      <dgm:spPr/>
    </dgm:pt>
    <dgm:pt modelId="{75C64ABB-7CD3-4C39-BDA8-438823AB5A87}" type="pres">
      <dgm:prSet presAssocID="{5C9E9D1B-DC12-4E12-BFF1-3EEC367E0A37}" presName="container" presStyleCnt="0">
        <dgm:presLayoutVars>
          <dgm:dir/>
          <dgm:resizeHandles val="exact"/>
        </dgm:presLayoutVars>
      </dgm:prSet>
      <dgm:spPr/>
    </dgm:pt>
    <dgm:pt modelId="{9E961A1F-D972-4C31-A300-F98A8DE40959}" type="pres">
      <dgm:prSet presAssocID="{C5D505C2-F7F8-4912-9A50-89F5FEC81F48}" presName="compNode" presStyleCnt="0"/>
      <dgm:spPr/>
    </dgm:pt>
    <dgm:pt modelId="{8D839F46-8CEE-4DDD-91AE-2D783A06E282}" type="pres">
      <dgm:prSet presAssocID="{C5D505C2-F7F8-4912-9A50-89F5FEC81F48}" presName="iconBgRect" presStyleLbl="bgShp" presStyleIdx="0" presStyleCnt="6"/>
      <dgm:spPr/>
    </dgm:pt>
    <dgm:pt modelId="{91261B37-909F-4890-846E-348FEF90F817}" type="pres">
      <dgm:prSet presAssocID="{C5D505C2-F7F8-4912-9A50-89F5FEC81F4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30025851-8885-4E76-B340-4AD7A89E0030}" type="pres">
      <dgm:prSet presAssocID="{C5D505C2-F7F8-4912-9A50-89F5FEC81F48}" presName="spaceRect" presStyleCnt="0"/>
      <dgm:spPr/>
    </dgm:pt>
    <dgm:pt modelId="{7939B4DD-1BCE-423A-86B1-59DA05D9B304}" type="pres">
      <dgm:prSet presAssocID="{C5D505C2-F7F8-4912-9A50-89F5FEC81F48}" presName="textRect" presStyleLbl="revTx" presStyleIdx="0" presStyleCnt="6">
        <dgm:presLayoutVars>
          <dgm:chMax val="1"/>
          <dgm:chPref val="1"/>
        </dgm:presLayoutVars>
      </dgm:prSet>
      <dgm:spPr/>
    </dgm:pt>
    <dgm:pt modelId="{5DBF6692-16C1-4515-BDC0-C4F1C04AB8F9}" type="pres">
      <dgm:prSet presAssocID="{ECE719A2-97C7-49A5-AF6D-1D2F32696A0E}" presName="sibTrans" presStyleLbl="sibTrans2D1" presStyleIdx="0" presStyleCnt="0"/>
      <dgm:spPr/>
    </dgm:pt>
    <dgm:pt modelId="{A99528C9-C562-4CDA-92BE-A686FE06FC18}" type="pres">
      <dgm:prSet presAssocID="{E373B0E9-748A-403A-82FC-507BB7F5005A}" presName="compNode" presStyleCnt="0"/>
      <dgm:spPr/>
    </dgm:pt>
    <dgm:pt modelId="{361EE0D9-DEA3-45FB-816B-0183557225DA}" type="pres">
      <dgm:prSet presAssocID="{E373B0E9-748A-403A-82FC-507BB7F5005A}" presName="iconBgRect" presStyleLbl="bgShp" presStyleIdx="1" presStyleCnt="6"/>
      <dgm:spPr/>
    </dgm:pt>
    <dgm:pt modelId="{8709D34B-19FE-4E9F-A854-2E519173E5C8}" type="pres">
      <dgm:prSet presAssocID="{E373B0E9-748A-403A-82FC-507BB7F5005A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jector screen"/>
        </a:ext>
      </dgm:extLst>
    </dgm:pt>
    <dgm:pt modelId="{5674EA9A-8692-42D9-87CA-C117AA7AC917}" type="pres">
      <dgm:prSet presAssocID="{E373B0E9-748A-403A-82FC-507BB7F5005A}" presName="spaceRect" presStyleCnt="0"/>
      <dgm:spPr/>
    </dgm:pt>
    <dgm:pt modelId="{CCC672A9-7118-42A7-95D2-F23A5A6E3DFD}" type="pres">
      <dgm:prSet presAssocID="{E373B0E9-748A-403A-82FC-507BB7F5005A}" presName="textRect" presStyleLbl="revTx" presStyleIdx="1" presStyleCnt="6">
        <dgm:presLayoutVars>
          <dgm:chMax val="1"/>
          <dgm:chPref val="1"/>
        </dgm:presLayoutVars>
      </dgm:prSet>
      <dgm:spPr/>
    </dgm:pt>
    <dgm:pt modelId="{6A1AA960-E6A5-434E-8AF3-5BC8F3EF08A6}" type="pres">
      <dgm:prSet presAssocID="{CE8F7DA2-0512-429F-B8CE-B048B9077E2A}" presName="sibTrans" presStyleLbl="sibTrans2D1" presStyleIdx="0" presStyleCnt="0"/>
      <dgm:spPr/>
    </dgm:pt>
    <dgm:pt modelId="{FC22F858-F9CF-44FD-87DC-52261EC7AF7D}" type="pres">
      <dgm:prSet presAssocID="{AA036824-4B89-4A63-84D8-4A0060289043}" presName="compNode" presStyleCnt="0"/>
      <dgm:spPr/>
    </dgm:pt>
    <dgm:pt modelId="{B1561647-954A-4876-8B8F-9B7617E711F1}" type="pres">
      <dgm:prSet presAssocID="{AA036824-4B89-4A63-84D8-4A0060289043}" presName="iconBgRect" presStyleLbl="bgShp" presStyleIdx="2" presStyleCnt="6"/>
      <dgm:spPr/>
    </dgm:pt>
    <dgm:pt modelId="{F9975042-8017-48CB-9CE6-C29112BA7A16}" type="pres">
      <dgm:prSet presAssocID="{AA036824-4B89-4A63-84D8-4A006028904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56D8D42E-D6B6-4E35-AC8E-8321E1841932}" type="pres">
      <dgm:prSet presAssocID="{AA036824-4B89-4A63-84D8-4A0060289043}" presName="spaceRect" presStyleCnt="0"/>
      <dgm:spPr/>
    </dgm:pt>
    <dgm:pt modelId="{E40EE5DE-345C-4EB5-8D1D-EFA06630F311}" type="pres">
      <dgm:prSet presAssocID="{AA036824-4B89-4A63-84D8-4A0060289043}" presName="textRect" presStyleLbl="revTx" presStyleIdx="2" presStyleCnt="6">
        <dgm:presLayoutVars>
          <dgm:chMax val="1"/>
          <dgm:chPref val="1"/>
        </dgm:presLayoutVars>
      </dgm:prSet>
      <dgm:spPr/>
    </dgm:pt>
    <dgm:pt modelId="{FFA559CE-D1D0-493F-8CA5-61796E3F5FF7}" type="pres">
      <dgm:prSet presAssocID="{074BE10B-AFC8-410A-80D0-D7583BBED1CF}" presName="sibTrans" presStyleLbl="sibTrans2D1" presStyleIdx="0" presStyleCnt="0"/>
      <dgm:spPr/>
    </dgm:pt>
    <dgm:pt modelId="{7F168B1C-EE84-4F1E-A540-BFDACA15D823}" type="pres">
      <dgm:prSet presAssocID="{E6146456-3982-4CEA-B438-FE3B157E32CB}" presName="compNode" presStyleCnt="0"/>
      <dgm:spPr/>
    </dgm:pt>
    <dgm:pt modelId="{8243EE4D-25B5-4854-9042-E4CC325B3193}" type="pres">
      <dgm:prSet presAssocID="{E6146456-3982-4CEA-B438-FE3B157E32CB}" presName="iconBgRect" presStyleLbl="bgShp" presStyleIdx="3" presStyleCnt="6"/>
      <dgm:spPr/>
    </dgm:pt>
    <dgm:pt modelId="{35A0FFD0-9E48-4563-8592-6186AC064906}" type="pres">
      <dgm:prSet presAssocID="{E6146456-3982-4CEA-B438-FE3B157E32C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128F3CA9-C96E-4BF6-BCBD-C84215B02B21}" type="pres">
      <dgm:prSet presAssocID="{E6146456-3982-4CEA-B438-FE3B157E32CB}" presName="spaceRect" presStyleCnt="0"/>
      <dgm:spPr/>
    </dgm:pt>
    <dgm:pt modelId="{E5FE2C7C-0CB7-4446-9FA4-B563293960E6}" type="pres">
      <dgm:prSet presAssocID="{E6146456-3982-4CEA-B438-FE3B157E32CB}" presName="textRect" presStyleLbl="revTx" presStyleIdx="3" presStyleCnt="6">
        <dgm:presLayoutVars>
          <dgm:chMax val="1"/>
          <dgm:chPref val="1"/>
        </dgm:presLayoutVars>
      </dgm:prSet>
      <dgm:spPr/>
    </dgm:pt>
    <dgm:pt modelId="{248984BA-3606-42AC-9E33-53DF040475BC}" type="pres">
      <dgm:prSet presAssocID="{74093606-D2AB-4D59-9372-FCFDBFF6AA88}" presName="sibTrans" presStyleLbl="sibTrans2D1" presStyleIdx="0" presStyleCnt="0"/>
      <dgm:spPr/>
    </dgm:pt>
    <dgm:pt modelId="{5B717878-E8A2-428E-929A-80257E9428D3}" type="pres">
      <dgm:prSet presAssocID="{5E6DC945-C079-48C9-82CE-484B8D03416B}" presName="compNode" presStyleCnt="0"/>
      <dgm:spPr/>
    </dgm:pt>
    <dgm:pt modelId="{6344DC8E-37D1-457F-BB96-21C8398486E9}" type="pres">
      <dgm:prSet presAssocID="{5E6DC945-C079-48C9-82CE-484B8D03416B}" presName="iconBgRect" presStyleLbl="bgShp" presStyleIdx="4" presStyleCnt="6"/>
      <dgm:spPr/>
    </dgm:pt>
    <dgm:pt modelId="{457F5CBA-B102-4601-92AD-A288315C6D00}" type="pres">
      <dgm:prSet presAssocID="{5E6DC945-C079-48C9-82CE-484B8D03416B}" presName="iconRect" presStyleLbl="node1" presStyleIdx="4" presStyleCnt="6"/>
      <dgm:spPr>
        <a:blipFill>
          <a:blip xmlns:r="http://schemas.openxmlformats.org/officeDocument/2006/relationships" r:embed="rId9"/>
          <a:srcRect/>
          <a:stretch>
            <a:fillRect l="-15000" r="-15000"/>
          </a:stretch>
        </a:blipFill>
      </dgm:spPr>
      <dgm:extLst>
        <a:ext uri="{E40237B7-FDA0-4F09-8148-C483321AD2D9}">
          <dgm14:cNvPr xmlns:dgm14="http://schemas.microsoft.com/office/drawing/2010/diagram" id="0" name="" descr="Desenho abelha com sinal"/>
        </a:ext>
      </dgm:extLst>
    </dgm:pt>
    <dgm:pt modelId="{7C081FDC-E3E8-4A7F-8B0C-D682B010C4B8}" type="pres">
      <dgm:prSet presAssocID="{5E6DC945-C079-48C9-82CE-484B8D03416B}" presName="spaceRect" presStyleCnt="0"/>
      <dgm:spPr/>
    </dgm:pt>
    <dgm:pt modelId="{394F2B59-8873-49E4-876D-5300BBBAF215}" type="pres">
      <dgm:prSet presAssocID="{5E6DC945-C079-48C9-82CE-484B8D03416B}" presName="textRect" presStyleLbl="revTx" presStyleIdx="4" presStyleCnt="6">
        <dgm:presLayoutVars>
          <dgm:chMax val="1"/>
          <dgm:chPref val="1"/>
        </dgm:presLayoutVars>
      </dgm:prSet>
      <dgm:spPr/>
    </dgm:pt>
    <dgm:pt modelId="{1962BAB2-8D95-40FF-8195-5E583BB6D9A8}" type="pres">
      <dgm:prSet presAssocID="{4F3914D2-F3CF-4BBC-B1DE-24D2E181048E}" presName="sibTrans" presStyleLbl="sibTrans2D1" presStyleIdx="0" presStyleCnt="0"/>
      <dgm:spPr/>
    </dgm:pt>
    <dgm:pt modelId="{AF1D8A4C-6322-468C-9E43-D3C313B7C178}" type="pres">
      <dgm:prSet presAssocID="{F32DAADD-FEB9-45F1-BB51-3ABC21488F12}" presName="compNode" presStyleCnt="0"/>
      <dgm:spPr/>
    </dgm:pt>
    <dgm:pt modelId="{3255E2B2-2F6A-47F3-B542-8EE292056E7B}" type="pres">
      <dgm:prSet presAssocID="{F32DAADD-FEB9-45F1-BB51-3ABC21488F12}" presName="iconBgRect" presStyleLbl="bgShp" presStyleIdx="5" presStyleCnt="6"/>
      <dgm:spPr/>
    </dgm:pt>
    <dgm:pt modelId="{5388C3F8-5F1D-4B63-881A-6BA6A23181EB}" type="pres">
      <dgm:prSet presAssocID="{F32DAADD-FEB9-45F1-BB51-3ABC21488F12}" presName="iconRect" presStyleLbl="node1" presStyleIdx="5" presStyleCnt="6"/>
      <dgm:spPr>
        <a:blipFill>
          <a:blip xmlns:r="http://schemas.openxmlformats.org/officeDocument/2006/relationships" r:embed="rId10"/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azo de Entrega da Equipa Sasquatch"/>
        </a:ext>
      </dgm:extLst>
    </dgm:pt>
    <dgm:pt modelId="{EB24741C-B5B2-4990-A298-432A9155C90E}" type="pres">
      <dgm:prSet presAssocID="{F32DAADD-FEB9-45F1-BB51-3ABC21488F12}" presName="spaceRect" presStyleCnt="0"/>
      <dgm:spPr/>
    </dgm:pt>
    <dgm:pt modelId="{0C705629-0804-405F-8ABA-52CF144362B1}" type="pres">
      <dgm:prSet presAssocID="{F32DAADD-FEB9-45F1-BB51-3ABC21488F12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04129F16-BEAF-49AA-8B41-59090F8C36F3}" srcId="{5C9E9D1B-DC12-4E12-BFF1-3EEC367E0A37}" destId="{E373B0E9-748A-403A-82FC-507BB7F5005A}" srcOrd="1" destOrd="0" parTransId="{ED7D5843-1DA3-4B0F-9B6C-43E536E81C0C}" sibTransId="{CE8F7DA2-0512-429F-B8CE-B048B9077E2A}"/>
    <dgm:cxn modelId="{D5A95922-8CE4-4A23-8551-86F54864F9FC}" type="presOf" srcId="{5E6DC945-C079-48C9-82CE-484B8D03416B}" destId="{394F2B59-8873-49E4-876D-5300BBBAF215}" srcOrd="0" destOrd="0" presId="urn:microsoft.com/office/officeart/2018/2/layout/IconCircleList"/>
    <dgm:cxn modelId="{C5124030-6F85-439F-85E1-8DA517831C84}" srcId="{5C9E9D1B-DC12-4E12-BFF1-3EEC367E0A37}" destId="{F32DAADD-FEB9-45F1-BB51-3ABC21488F12}" srcOrd="5" destOrd="0" parTransId="{85DC2D61-757B-4C3F-868E-09767CC5C51D}" sibTransId="{71B28F61-F745-4C96-84A6-85082FB0CA73}"/>
    <dgm:cxn modelId="{1487923B-4588-4B5F-AAC1-D3E70B4F1D20}" type="presOf" srcId="{AA036824-4B89-4A63-84D8-4A0060289043}" destId="{E40EE5DE-345C-4EB5-8D1D-EFA06630F311}" srcOrd="0" destOrd="0" presId="urn:microsoft.com/office/officeart/2018/2/layout/IconCircleList"/>
    <dgm:cxn modelId="{35FF4142-2964-4E2E-8515-6D7CC5E6F4B4}" type="presOf" srcId="{C5D505C2-F7F8-4912-9A50-89F5FEC81F48}" destId="{7939B4DD-1BCE-423A-86B1-59DA05D9B304}" srcOrd="0" destOrd="0" presId="urn:microsoft.com/office/officeart/2018/2/layout/IconCircleList"/>
    <dgm:cxn modelId="{9715EF62-5BDC-442F-8AA5-AE5EAF0194F7}" type="presOf" srcId="{F32DAADD-FEB9-45F1-BB51-3ABC21488F12}" destId="{0C705629-0804-405F-8ABA-52CF144362B1}" srcOrd="0" destOrd="0" presId="urn:microsoft.com/office/officeart/2018/2/layout/IconCircleList"/>
    <dgm:cxn modelId="{1E4EB843-09C8-47CF-AAD8-79136CB6C2BD}" type="presOf" srcId="{E373B0E9-748A-403A-82FC-507BB7F5005A}" destId="{CCC672A9-7118-42A7-95D2-F23A5A6E3DFD}" srcOrd="0" destOrd="0" presId="urn:microsoft.com/office/officeart/2018/2/layout/IconCircleList"/>
    <dgm:cxn modelId="{1A802678-AE93-44A7-9788-430FAD872BAB}" srcId="{5C9E9D1B-DC12-4E12-BFF1-3EEC367E0A37}" destId="{E6146456-3982-4CEA-B438-FE3B157E32CB}" srcOrd="3" destOrd="0" parTransId="{24572CC3-8544-4275-9B8C-1E20467B06FB}" sibTransId="{74093606-D2AB-4D59-9372-FCFDBFF6AA88}"/>
    <dgm:cxn modelId="{77E4CF89-F9F4-4C3B-AE1A-F8CCABDFC3BB}" type="presOf" srcId="{5C9E9D1B-DC12-4E12-BFF1-3EEC367E0A37}" destId="{070081A9-B8AB-42E5-9280-7F389DF8184D}" srcOrd="0" destOrd="0" presId="urn:microsoft.com/office/officeart/2018/2/layout/IconCircleList"/>
    <dgm:cxn modelId="{FFDCC195-3595-4FD0-8F66-A78F998A6B7F}" type="presOf" srcId="{074BE10B-AFC8-410A-80D0-D7583BBED1CF}" destId="{FFA559CE-D1D0-493F-8CA5-61796E3F5FF7}" srcOrd="0" destOrd="0" presId="urn:microsoft.com/office/officeart/2018/2/layout/IconCircleList"/>
    <dgm:cxn modelId="{4F82BEAB-B6C5-42D3-8789-8BB6C9609178}" type="presOf" srcId="{74093606-D2AB-4D59-9372-FCFDBFF6AA88}" destId="{248984BA-3606-42AC-9E33-53DF040475BC}" srcOrd="0" destOrd="0" presId="urn:microsoft.com/office/officeart/2018/2/layout/IconCircleList"/>
    <dgm:cxn modelId="{C9BC4DAE-4DCC-4794-AA3D-EB6145E50E96}" srcId="{5C9E9D1B-DC12-4E12-BFF1-3EEC367E0A37}" destId="{5E6DC945-C079-48C9-82CE-484B8D03416B}" srcOrd="4" destOrd="0" parTransId="{64E0AFEA-01E6-491D-A047-D392AC42062C}" sibTransId="{4F3914D2-F3CF-4BBC-B1DE-24D2E181048E}"/>
    <dgm:cxn modelId="{CF09E6B1-FA36-441F-B9C6-27D76CDAC8C2}" srcId="{5C9E9D1B-DC12-4E12-BFF1-3EEC367E0A37}" destId="{AA036824-4B89-4A63-84D8-4A0060289043}" srcOrd="2" destOrd="0" parTransId="{E57A6B8B-45A6-4999-AE60-7DF135D0C8B2}" sibTransId="{074BE10B-AFC8-410A-80D0-D7583BBED1CF}"/>
    <dgm:cxn modelId="{B5C162B3-FC58-42FA-B04B-7975C9AE94E7}" type="presOf" srcId="{4F3914D2-F3CF-4BBC-B1DE-24D2E181048E}" destId="{1962BAB2-8D95-40FF-8195-5E583BB6D9A8}" srcOrd="0" destOrd="0" presId="urn:microsoft.com/office/officeart/2018/2/layout/IconCircleList"/>
    <dgm:cxn modelId="{CA2E48B5-D0FF-4B7E-9F9C-4B35F82C0954}" type="presOf" srcId="{CE8F7DA2-0512-429F-B8CE-B048B9077E2A}" destId="{6A1AA960-E6A5-434E-8AF3-5BC8F3EF08A6}" srcOrd="0" destOrd="0" presId="urn:microsoft.com/office/officeart/2018/2/layout/IconCircleList"/>
    <dgm:cxn modelId="{C4171FB6-7702-4FD1-BC85-38EAC40F96DA}" srcId="{5C9E9D1B-DC12-4E12-BFF1-3EEC367E0A37}" destId="{C5D505C2-F7F8-4912-9A50-89F5FEC81F48}" srcOrd="0" destOrd="0" parTransId="{1D1FBFFE-CE47-4FC4-B477-F2BAC21B03AB}" sibTransId="{ECE719A2-97C7-49A5-AF6D-1D2F32696A0E}"/>
    <dgm:cxn modelId="{123CCCCE-023A-43D7-AFB7-A47CD648862A}" type="presOf" srcId="{ECE719A2-97C7-49A5-AF6D-1D2F32696A0E}" destId="{5DBF6692-16C1-4515-BDC0-C4F1C04AB8F9}" srcOrd="0" destOrd="0" presId="urn:microsoft.com/office/officeart/2018/2/layout/IconCircleList"/>
    <dgm:cxn modelId="{F06DF7D6-230C-482E-8E36-D2CBF5D23035}" type="presOf" srcId="{E6146456-3982-4CEA-B438-FE3B157E32CB}" destId="{E5FE2C7C-0CB7-4446-9FA4-B563293960E6}" srcOrd="0" destOrd="0" presId="urn:microsoft.com/office/officeart/2018/2/layout/IconCircleList"/>
    <dgm:cxn modelId="{8A16AAF8-4BDA-4596-A206-8BCF6152D455}" type="presParOf" srcId="{070081A9-B8AB-42E5-9280-7F389DF8184D}" destId="{75C64ABB-7CD3-4C39-BDA8-438823AB5A87}" srcOrd="0" destOrd="0" presId="urn:microsoft.com/office/officeart/2018/2/layout/IconCircleList"/>
    <dgm:cxn modelId="{366866EE-9221-4F5A-A2DD-E81F6D05D1F8}" type="presParOf" srcId="{75C64ABB-7CD3-4C39-BDA8-438823AB5A87}" destId="{9E961A1F-D972-4C31-A300-F98A8DE40959}" srcOrd="0" destOrd="0" presId="urn:microsoft.com/office/officeart/2018/2/layout/IconCircleList"/>
    <dgm:cxn modelId="{2C3CEBFB-CDE3-4762-8196-F9104DB2CA88}" type="presParOf" srcId="{9E961A1F-D972-4C31-A300-F98A8DE40959}" destId="{8D839F46-8CEE-4DDD-91AE-2D783A06E282}" srcOrd="0" destOrd="0" presId="urn:microsoft.com/office/officeart/2018/2/layout/IconCircleList"/>
    <dgm:cxn modelId="{652E941A-7092-4F06-94B9-4F98397BD29A}" type="presParOf" srcId="{9E961A1F-D972-4C31-A300-F98A8DE40959}" destId="{91261B37-909F-4890-846E-348FEF90F817}" srcOrd="1" destOrd="0" presId="urn:microsoft.com/office/officeart/2018/2/layout/IconCircleList"/>
    <dgm:cxn modelId="{E0B629D8-0F86-40CA-ACED-F049D20BBA59}" type="presParOf" srcId="{9E961A1F-D972-4C31-A300-F98A8DE40959}" destId="{30025851-8885-4E76-B340-4AD7A89E0030}" srcOrd="2" destOrd="0" presId="urn:microsoft.com/office/officeart/2018/2/layout/IconCircleList"/>
    <dgm:cxn modelId="{B0E589CA-4C10-4456-B7A8-82F2329129CD}" type="presParOf" srcId="{9E961A1F-D972-4C31-A300-F98A8DE40959}" destId="{7939B4DD-1BCE-423A-86B1-59DA05D9B304}" srcOrd="3" destOrd="0" presId="urn:microsoft.com/office/officeart/2018/2/layout/IconCircleList"/>
    <dgm:cxn modelId="{C8B4E0E6-72D2-4968-93A1-A180335DEE02}" type="presParOf" srcId="{75C64ABB-7CD3-4C39-BDA8-438823AB5A87}" destId="{5DBF6692-16C1-4515-BDC0-C4F1C04AB8F9}" srcOrd="1" destOrd="0" presId="urn:microsoft.com/office/officeart/2018/2/layout/IconCircleList"/>
    <dgm:cxn modelId="{906DA260-5E7B-4707-98A1-B3C1723FF684}" type="presParOf" srcId="{75C64ABB-7CD3-4C39-BDA8-438823AB5A87}" destId="{A99528C9-C562-4CDA-92BE-A686FE06FC18}" srcOrd="2" destOrd="0" presId="urn:microsoft.com/office/officeart/2018/2/layout/IconCircleList"/>
    <dgm:cxn modelId="{227163F6-6911-4814-AE44-F71F7B591560}" type="presParOf" srcId="{A99528C9-C562-4CDA-92BE-A686FE06FC18}" destId="{361EE0D9-DEA3-45FB-816B-0183557225DA}" srcOrd="0" destOrd="0" presId="urn:microsoft.com/office/officeart/2018/2/layout/IconCircleList"/>
    <dgm:cxn modelId="{B5F815E1-79A0-41CC-986F-37BEA4B539CA}" type="presParOf" srcId="{A99528C9-C562-4CDA-92BE-A686FE06FC18}" destId="{8709D34B-19FE-4E9F-A854-2E519173E5C8}" srcOrd="1" destOrd="0" presId="urn:microsoft.com/office/officeart/2018/2/layout/IconCircleList"/>
    <dgm:cxn modelId="{A3B50F7F-3C48-4654-A47A-0B8E3DB4F98A}" type="presParOf" srcId="{A99528C9-C562-4CDA-92BE-A686FE06FC18}" destId="{5674EA9A-8692-42D9-87CA-C117AA7AC917}" srcOrd="2" destOrd="0" presId="urn:microsoft.com/office/officeart/2018/2/layout/IconCircleList"/>
    <dgm:cxn modelId="{12C5DDB4-7909-4230-BE4B-7168A56C0D33}" type="presParOf" srcId="{A99528C9-C562-4CDA-92BE-A686FE06FC18}" destId="{CCC672A9-7118-42A7-95D2-F23A5A6E3DFD}" srcOrd="3" destOrd="0" presId="urn:microsoft.com/office/officeart/2018/2/layout/IconCircleList"/>
    <dgm:cxn modelId="{BABC29D6-F0E8-4481-830E-004CF2862321}" type="presParOf" srcId="{75C64ABB-7CD3-4C39-BDA8-438823AB5A87}" destId="{6A1AA960-E6A5-434E-8AF3-5BC8F3EF08A6}" srcOrd="3" destOrd="0" presId="urn:microsoft.com/office/officeart/2018/2/layout/IconCircleList"/>
    <dgm:cxn modelId="{5BA5CDC0-EC67-440F-A912-0DA2E785B91C}" type="presParOf" srcId="{75C64ABB-7CD3-4C39-BDA8-438823AB5A87}" destId="{FC22F858-F9CF-44FD-87DC-52261EC7AF7D}" srcOrd="4" destOrd="0" presId="urn:microsoft.com/office/officeart/2018/2/layout/IconCircleList"/>
    <dgm:cxn modelId="{C840B7FD-08E9-4218-B369-CF68F5F7407B}" type="presParOf" srcId="{FC22F858-F9CF-44FD-87DC-52261EC7AF7D}" destId="{B1561647-954A-4876-8B8F-9B7617E711F1}" srcOrd="0" destOrd="0" presId="urn:microsoft.com/office/officeart/2018/2/layout/IconCircleList"/>
    <dgm:cxn modelId="{BFECE94B-658A-40A2-93B7-6C03E70F9285}" type="presParOf" srcId="{FC22F858-F9CF-44FD-87DC-52261EC7AF7D}" destId="{F9975042-8017-48CB-9CE6-C29112BA7A16}" srcOrd="1" destOrd="0" presId="urn:microsoft.com/office/officeart/2018/2/layout/IconCircleList"/>
    <dgm:cxn modelId="{0EF68FFF-50BF-46DF-8393-477A9BFBBD07}" type="presParOf" srcId="{FC22F858-F9CF-44FD-87DC-52261EC7AF7D}" destId="{56D8D42E-D6B6-4E35-AC8E-8321E1841932}" srcOrd="2" destOrd="0" presId="urn:microsoft.com/office/officeart/2018/2/layout/IconCircleList"/>
    <dgm:cxn modelId="{F4A15244-D8EB-42F0-9A77-0CE555A73A5D}" type="presParOf" srcId="{FC22F858-F9CF-44FD-87DC-52261EC7AF7D}" destId="{E40EE5DE-345C-4EB5-8D1D-EFA06630F311}" srcOrd="3" destOrd="0" presId="urn:microsoft.com/office/officeart/2018/2/layout/IconCircleList"/>
    <dgm:cxn modelId="{55417292-8F94-4517-B02C-6551E5E19306}" type="presParOf" srcId="{75C64ABB-7CD3-4C39-BDA8-438823AB5A87}" destId="{FFA559CE-D1D0-493F-8CA5-61796E3F5FF7}" srcOrd="5" destOrd="0" presId="urn:microsoft.com/office/officeart/2018/2/layout/IconCircleList"/>
    <dgm:cxn modelId="{E9C18A3C-79CC-47F2-AA1F-988A83EA1ECD}" type="presParOf" srcId="{75C64ABB-7CD3-4C39-BDA8-438823AB5A87}" destId="{7F168B1C-EE84-4F1E-A540-BFDACA15D823}" srcOrd="6" destOrd="0" presId="urn:microsoft.com/office/officeart/2018/2/layout/IconCircleList"/>
    <dgm:cxn modelId="{17775BD6-6FA5-4E37-A2F3-0D09A3BCE33F}" type="presParOf" srcId="{7F168B1C-EE84-4F1E-A540-BFDACA15D823}" destId="{8243EE4D-25B5-4854-9042-E4CC325B3193}" srcOrd="0" destOrd="0" presId="urn:microsoft.com/office/officeart/2018/2/layout/IconCircleList"/>
    <dgm:cxn modelId="{743F3BB1-9472-4AD2-8702-CB5A086769FE}" type="presParOf" srcId="{7F168B1C-EE84-4F1E-A540-BFDACA15D823}" destId="{35A0FFD0-9E48-4563-8592-6186AC064906}" srcOrd="1" destOrd="0" presId="urn:microsoft.com/office/officeart/2018/2/layout/IconCircleList"/>
    <dgm:cxn modelId="{BD9A1DC5-CCDC-47B8-AD1F-DAFB53BA93D2}" type="presParOf" srcId="{7F168B1C-EE84-4F1E-A540-BFDACA15D823}" destId="{128F3CA9-C96E-4BF6-BCBD-C84215B02B21}" srcOrd="2" destOrd="0" presId="urn:microsoft.com/office/officeart/2018/2/layout/IconCircleList"/>
    <dgm:cxn modelId="{511A47DB-747A-439A-8BBC-51D051845E6F}" type="presParOf" srcId="{7F168B1C-EE84-4F1E-A540-BFDACA15D823}" destId="{E5FE2C7C-0CB7-4446-9FA4-B563293960E6}" srcOrd="3" destOrd="0" presId="urn:microsoft.com/office/officeart/2018/2/layout/IconCircleList"/>
    <dgm:cxn modelId="{57431CCB-7B16-46D8-A389-E99E6B2F370C}" type="presParOf" srcId="{75C64ABB-7CD3-4C39-BDA8-438823AB5A87}" destId="{248984BA-3606-42AC-9E33-53DF040475BC}" srcOrd="7" destOrd="0" presId="urn:microsoft.com/office/officeart/2018/2/layout/IconCircleList"/>
    <dgm:cxn modelId="{1542EDC3-16F6-402F-AF93-4F9ABB0500DB}" type="presParOf" srcId="{75C64ABB-7CD3-4C39-BDA8-438823AB5A87}" destId="{5B717878-E8A2-428E-929A-80257E9428D3}" srcOrd="8" destOrd="0" presId="urn:microsoft.com/office/officeart/2018/2/layout/IconCircleList"/>
    <dgm:cxn modelId="{A9B0EA6C-FE77-4424-9667-79B6CFCB00C2}" type="presParOf" srcId="{5B717878-E8A2-428E-929A-80257E9428D3}" destId="{6344DC8E-37D1-457F-BB96-21C8398486E9}" srcOrd="0" destOrd="0" presId="urn:microsoft.com/office/officeart/2018/2/layout/IconCircleList"/>
    <dgm:cxn modelId="{3263380F-8737-4D91-A61A-6DE01161938B}" type="presParOf" srcId="{5B717878-E8A2-428E-929A-80257E9428D3}" destId="{457F5CBA-B102-4601-92AD-A288315C6D00}" srcOrd="1" destOrd="0" presId="urn:microsoft.com/office/officeart/2018/2/layout/IconCircleList"/>
    <dgm:cxn modelId="{E7E98E09-C77A-4EBE-B7A9-80F32F58FA2F}" type="presParOf" srcId="{5B717878-E8A2-428E-929A-80257E9428D3}" destId="{7C081FDC-E3E8-4A7F-8B0C-D682B010C4B8}" srcOrd="2" destOrd="0" presId="urn:microsoft.com/office/officeart/2018/2/layout/IconCircleList"/>
    <dgm:cxn modelId="{5651BAA5-497C-4982-9FC4-02F7EE86B48D}" type="presParOf" srcId="{5B717878-E8A2-428E-929A-80257E9428D3}" destId="{394F2B59-8873-49E4-876D-5300BBBAF215}" srcOrd="3" destOrd="0" presId="urn:microsoft.com/office/officeart/2018/2/layout/IconCircleList"/>
    <dgm:cxn modelId="{C8708F05-F87C-499B-9232-AFEB87F0FF50}" type="presParOf" srcId="{75C64ABB-7CD3-4C39-BDA8-438823AB5A87}" destId="{1962BAB2-8D95-40FF-8195-5E583BB6D9A8}" srcOrd="9" destOrd="0" presId="urn:microsoft.com/office/officeart/2018/2/layout/IconCircleList"/>
    <dgm:cxn modelId="{61A7E6AA-7099-4B77-9A4D-C7A7CB83EEB8}" type="presParOf" srcId="{75C64ABB-7CD3-4C39-BDA8-438823AB5A87}" destId="{AF1D8A4C-6322-468C-9E43-D3C313B7C178}" srcOrd="10" destOrd="0" presId="urn:microsoft.com/office/officeart/2018/2/layout/IconCircleList"/>
    <dgm:cxn modelId="{124F312F-BE49-4292-A0C4-5AAA6E0531C9}" type="presParOf" srcId="{AF1D8A4C-6322-468C-9E43-D3C313B7C178}" destId="{3255E2B2-2F6A-47F3-B542-8EE292056E7B}" srcOrd="0" destOrd="0" presId="urn:microsoft.com/office/officeart/2018/2/layout/IconCircleList"/>
    <dgm:cxn modelId="{46D75378-55F8-465B-B371-6D12DB8CD31C}" type="presParOf" srcId="{AF1D8A4C-6322-468C-9E43-D3C313B7C178}" destId="{5388C3F8-5F1D-4B63-881A-6BA6A23181EB}" srcOrd="1" destOrd="0" presId="urn:microsoft.com/office/officeart/2018/2/layout/IconCircleList"/>
    <dgm:cxn modelId="{0A296A16-3D82-4DA4-B4AE-7A28B51653DB}" type="presParOf" srcId="{AF1D8A4C-6322-468C-9E43-D3C313B7C178}" destId="{EB24741C-B5B2-4990-A298-432A9155C90E}" srcOrd="2" destOrd="0" presId="urn:microsoft.com/office/officeart/2018/2/layout/IconCircleList"/>
    <dgm:cxn modelId="{2574D80A-298A-46DD-860B-93145A697447}" type="presParOf" srcId="{AF1D8A4C-6322-468C-9E43-D3C313B7C178}" destId="{0C705629-0804-405F-8ABA-52CF144362B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39F46-8CEE-4DDD-91AE-2D783A06E282}">
      <dsp:nvSpPr>
        <dsp:cNvPr id="0" name=""/>
        <dsp:cNvSpPr/>
      </dsp:nvSpPr>
      <dsp:spPr>
        <a:xfrm>
          <a:off x="2562" y="304876"/>
          <a:ext cx="579993" cy="5799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261B37-909F-4890-846E-348FEF90F817}">
      <dsp:nvSpPr>
        <dsp:cNvPr id="0" name=""/>
        <dsp:cNvSpPr/>
      </dsp:nvSpPr>
      <dsp:spPr>
        <a:xfrm>
          <a:off x="124361" y="426675"/>
          <a:ext cx="336396" cy="3363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9B4DD-1BCE-423A-86B1-59DA05D9B304}">
      <dsp:nvSpPr>
        <dsp:cNvPr id="0" name=""/>
        <dsp:cNvSpPr/>
      </dsp:nvSpPr>
      <dsp:spPr>
        <a:xfrm>
          <a:off x="706840" y="304876"/>
          <a:ext cx="1367128" cy="579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Resumo áudio</a:t>
          </a:r>
          <a:endParaRPr lang="en-US" sz="1800" kern="1200"/>
        </a:p>
      </dsp:txBody>
      <dsp:txXfrm>
        <a:off x="706840" y="304876"/>
        <a:ext cx="1367128" cy="579993"/>
      </dsp:txXfrm>
    </dsp:sp>
    <dsp:sp modelId="{361EE0D9-DEA3-45FB-816B-0183557225DA}">
      <dsp:nvSpPr>
        <dsp:cNvPr id="0" name=""/>
        <dsp:cNvSpPr/>
      </dsp:nvSpPr>
      <dsp:spPr>
        <a:xfrm>
          <a:off x="2312180" y="304876"/>
          <a:ext cx="579993" cy="5799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9D34B-19FE-4E9F-A854-2E519173E5C8}">
      <dsp:nvSpPr>
        <dsp:cNvPr id="0" name=""/>
        <dsp:cNvSpPr/>
      </dsp:nvSpPr>
      <dsp:spPr>
        <a:xfrm>
          <a:off x="2433979" y="426675"/>
          <a:ext cx="336396" cy="3363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672A9-7118-42A7-95D2-F23A5A6E3DFD}">
      <dsp:nvSpPr>
        <dsp:cNvPr id="0" name=""/>
        <dsp:cNvSpPr/>
      </dsp:nvSpPr>
      <dsp:spPr>
        <a:xfrm>
          <a:off x="3016458" y="304876"/>
          <a:ext cx="1367128" cy="579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kern="1200"/>
            <a:t>Resumo em Vídeo</a:t>
          </a:r>
          <a:r>
            <a:rPr lang="pt-PT" sz="1800" kern="1200"/>
            <a:t> </a:t>
          </a:r>
          <a:endParaRPr lang="en-US" sz="1800" kern="1200"/>
        </a:p>
      </dsp:txBody>
      <dsp:txXfrm>
        <a:off x="3016458" y="304876"/>
        <a:ext cx="1367128" cy="579993"/>
      </dsp:txXfrm>
    </dsp:sp>
    <dsp:sp modelId="{B1561647-954A-4876-8B8F-9B7617E711F1}">
      <dsp:nvSpPr>
        <dsp:cNvPr id="0" name=""/>
        <dsp:cNvSpPr/>
      </dsp:nvSpPr>
      <dsp:spPr>
        <a:xfrm>
          <a:off x="4621798" y="304876"/>
          <a:ext cx="579993" cy="5799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75042-8017-48CB-9CE6-C29112BA7A16}">
      <dsp:nvSpPr>
        <dsp:cNvPr id="0" name=""/>
        <dsp:cNvSpPr/>
      </dsp:nvSpPr>
      <dsp:spPr>
        <a:xfrm>
          <a:off x="4743597" y="426675"/>
          <a:ext cx="336396" cy="3363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EE5DE-345C-4EB5-8D1D-EFA06630F311}">
      <dsp:nvSpPr>
        <dsp:cNvPr id="0" name=""/>
        <dsp:cNvSpPr/>
      </dsp:nvSpPr>
      <dsp:spPr>
        <a:xfrm>
          <a:off x="5326076" y="304876"/>
          <a:ext cx="1367128" cy="579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Mapa mental</a:t>
          </a:r>
          <a:endParaRPr lang="en-US" sz="1800" kern="1200"/>
        </a:p>
      </dsp:txBody>
      <dsp:txXfrm>
        <a:off x="5326076" y="304876"/>
        <a:ext cx="1367128" cy="579993"/>
      </dsp:txXfrm>
    </dsp:sp>
    <dsp:sp modelId="{8243EE4D-25B5-4854-9042-E4CC325B3193}">
      <dsp:nvSpPr>
        <dsp:cNvPr id="0" name=""/>
        <dsp:cNvSpPr/>
      </dsp:nvSpPr>
      <dsp:spPr>
        <a:xfrm>
          <a:off x="2562" y="1229583"/>
          <a:ext cx="579993" cy="5799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0FFD0-9E48-4563-8592-6186AC064906}">
      <dsp:nvSpPr>
        <dsp:cNvPr id="0" name=""/>
        <dsp:cNvSpPr/>
      </dsp:nvSpPr>
      <dsp:spPr>
        <a:xfrm>
          <a:off x="124361" y="1351382"/>
          <a:ext cx="336396" cy="33639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E2C7C-0CB7-4446-9FA4-B563293960E6}">
      <dsp:nvSpPr>
        <dsp:cNvPr id="0" name=""/>
        <dsp:cNvSpPr/>
      </dsp:nvSpPr>
      <dsp:spPr>
        <a:xfrm>
          <a:off x="706840" y="1229583"/>
          <a:ext cx="1367128" cy="579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/>
            <a:t>Relatórios</a:t>
          </a:r>
          <a:endParaRPr lang="en-US" sz="1800" kern="1200"/>
        </a:p>
      </dsp:txBody>
      <dsp:txXfrm>
        <a:off x="706840" y="1229583"/>
        <a:ext cx="1367128" cy="579993"/>
      </dsp:txXfrm>
    </dsp:sp>
    <dsp:sp modelId="{6344DC8E-37D1-457F-BB96-21C8398486E9}">
      <dsp:nvSpPr>
        <dsp:cNvPr id="0" name=""/>
        <dsp:cNvSpPr/>
      </dsp:nvSpPr>
      <dsp:spPr>
        <a:xfrm>
          <a:off x="2312180" y="1229583"/>
          <a:ext cx="579993" cy="57999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F5CBA-B102-4601-92AD-A288315C6D00}">
      <dsp:nvSpPr>
        <dsp:cNvPr id="0" name=""/>
        <dsp:cNvSpPr/>
      </dsp:nvSpPr>
      <dsp:spPr>
        <a:xfrm>
          <a:off x="2433979" y="1351382"/>
          <a:ext cx="336396" cy="336396"/>
        </a:xfrm>
        <a:prstGeom prst="rect">
          <a:avLst/>
        </a:prstGeom>
        <a:blipFill>
          <a:blip xmlns:r="http://schemas.openxmlformats.org/officeDocument/2006/relationships" r:embed="rId9"/>
          <a:srcRect/>
          <a:stretch>
            <a:fillRect l="-15000" r="-15000"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F2B59-8873-49E4-876D-5300BBBAF215}">
      <dsp:nvSpPr>
        <dsp:cNvPr id="0" name=""/>
        <dsp:cNvSpPr/>
      </dsp:nvSpPr>
      <dsp:spPr>
        <a:xfrm>
          <a:off x="3016458" y="1229583"/>
          <a:ext cx="1367128" cy="579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Cartões de estudo</a:t>
          </a:r>
        </a:p>
      </dsp:txBody>
      <dsp:txXfrm>
        <a:off x="3016458" y="1229583"/>
        <a:ext cx="1367128" cy="579993"/>
      </dsp:txXfrm>
    </dsp:sp>
    <dsp:sp modelId="{3255E2B2-2F6A-47F3-B542-8EE292056E7B}">
      <dsp:nvSpPr>
        <dsp:cNvPr id="0" name=""/>
        <dsp:cNvSpPr/>
      </dsp:nvSpPr>
      <dsp:spPr>
        <a:xfrm>
          <a:off x="4621798" y="1229583"/>
          <a:ext cx="579993" cy="5799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8C3F8-5F1D-4B63-881A-6BA6A23181EB}">
      <dsp:nvSpPr>
        <dsp:cNvPr id="0" name=""/>
        <dsp:cNvSpPr/>
      </dsp:nvSpPr>
      <dsp:spPr>
        <a:xfrm>
          <a:off x="4743597" y="1351382"/>
          <a:ext cx="336396" cy="336396"/>
        </a:xfrm>
        <a:prstGeom prst="rect">
          <a:avLst/>
        </a:prstGeom>
        <a:blipFill>
          <a:blip xmlns:r="http://schemas.openxmlformats.org/officeDocument/2006/relationships" r:embed="rId10"/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05629-0804-405F-8ABA-52CF144362B1}">
      <dsp:nvSpPr>
        <dsp:cNvPr id="0" name=""/>
        <dsp:cNvSpPr/>
      </dsp:nvSpPr>
      <dsp:spPr>
        <a:xfrm>
          <a:off x="5326076" y="1229583"/>
          <a:ext cx="1367128" cy="579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Questionário</a:t>
          </a:r>
        </a:p>
      </dsp:txBody>
      <dsp:txXfrm>
        <a:off x="5326076" y="1229583"/>
        <a:ext cx="1367128" cy="579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EAD10-F06F-4CFC-B6D3-36376C22CEFD}" type="datetimeFigureOut">
              <a:rPr lang="pt-PT" smtClean="0"/>
              <a:t>03/11/2025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1B9E9-58EC-443A-8F5E-2CA0A0878DF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88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1B9E9-58EC-443A-8F5E-2CA0A0878DFB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8118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6B3644-7893-165C-0481-3953D0DCF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6AFCD6-7C2B-62FD-008A-315C503EC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8E110F-5A2A-C1A9-6DB8-02B9CE0DC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B0BB-63F9-49A4-8D3B-000B050E89EE}" type="datetimeFigureOut">
              <a:rPr lang="pt-PT" smtClean="0"/>
              <a:t>03/11/2025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9F96B1A-0C48-9398-678B-09F705F41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37AAB5A-FC28-BA3C-A20A-B35FA818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8F2F-9EBC-48DE-B721-DCA66FF4DEB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742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DB289-1683-0E15-76CC-ECF8459C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C238AD92-295B-0F79-7860-5B8AB4D28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92B8FD7-13E1-6531-4379-41A56DAB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B0BB-63F9-49A4-8D3B-000B050E89EE}" type="datetimeFigureOut">
              <a:rPr lang="pt-PT" smtClean="0"/>
              <a:t>03/11/2025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B9F2E85-2707-B680-11EC-1C2D7E01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59D1D6C-6865-2295-FFF2-16E31CFB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8F2F-9EBC-48DE-B721-DCA66FF4DEB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887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13785EC-8F3D-9087-0480-677C7B470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BB05FE54-E0AB-0BA3-82D8-3DCFFA9BB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C2C0360-8CCC-353D-3B98-4076DF3BC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B0BB-63F9-49A4-8D3B-000B050E89EE}" type="datetimeFigureOut">
              <a:rPr lang="pt-PT" smtClean="0"/>
              <a:t>03/11/2025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CD9FACB-6372-260E-6E2D-78E64AF0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CBE79ED-0AD9-BBB1-9FCD-8503F10F8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8F2F-9EBC-48DE-B721-DCA66FF4DEB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7130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98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A5B2AF-DB5C-6924-3A92-935235D94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CC8768B-14AF-E226-8569-975A9EAA9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B304889-DAC7-EA16-66A7-12D7EF161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B0BB-63F9-49A4-8D3B-000B050E89EE}" type="datetimeFigureOut">
              <a:rPr lang="pt-PT" smtClean="0"/>
              <a:t>03/11/2025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C023817-02C1-0A6A-0A90-298D0F99B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DC1A1C0-25C9-4F3A-CE2A-5C2C121BB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8F2F-9EBC-48DE-B721-DCA66FF4DEB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4875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E8C9F7-A610-AEC6-42F1-23FE3FD23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43ECEC3-9643-819E-0A5E-A91482DCC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6E3E67-A5BD-1725-B904-68B6D70AD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B0BB-63F9-49A4-8D3B-000B050E89EE}" type="datetimeFigureOut">
              <a:rPr lang="pt-PT" smtClean="0"/>
              <a:t>03/11/2025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E6BAC59-7447-37EE-BAF2-8D438D6E6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D18DF31-1A29-EBE0-7EFE-2E618CC4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8F2F-9EBC-48DE-B721-DCA66FF4DEB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404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D69ADF-FA30-EE85-C9BF-A903A80DE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0EE522F-3228-C239-1ED3-FA81E359A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4AC7D97-4074-338A-9E87-F5C4C819B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98705DC-ADBE-33BB-44FB-290D679F4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B0BB-63F9-49A4-8D3B-000B050E89EE}" type="datetimeFigureOut">
              <a:rPr lang="pt-PT" smtClean="0"/>
              <a:t>03/11/2025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139082F-D003-731A-FE23-853DB8E2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5302D21-FF24-B2ED-9717-C220BF13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8F2F-9EBC-48DE-B721-DCA66FF4DEB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805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7D2D-51C0-9725-F7B8-983839EBB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E3DC029-2BA2-E38B-F18E-30FF4EB0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EB4CCE75-C54B-643C-0B16-1DCCE41ED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10F0433C-4137-7D8B-703A-D5DE838975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88D52DFB-7D5F-0025-5C40-98303820B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4F1FB778-3CDB-22D5-237D-AFE420DC7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B0BB-63F9-49A4-8D3B-000B050E89EE}" type="datetimeFigureOut">
              <a:rPr lang="pt-PT" smtClean="0"/>
              <a:t>03/11/2025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28C7485C-DF5B-E93B-713A-F35974BE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E9813CDD-5512-04B2-7D3C-939ADE46B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8F2F-9EBC-48DE-B721-DCA66FF4DEB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086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3A4C3-186F-2C3A-9219-51D50AB24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B0AFC5E0-81E4-B898-CB84-C3AF272B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B0BB-63F9-49A4-8D3B-000B050E89EE}" type="datetimeFigureOut">
              <a:rPr lang="pt-PT" smtClean="0"/>
              <a:t>03/11/2025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7313E886-B2CD-A91A-D99B-64D02AF4E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C6EE938-4F35-15A4-3D1B-B47E55EEF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8F2F-9EBC-48DE-B721-DCA66FF4DEB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891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4104C0AF-0A9D-9593-8607-C6F8E904C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B0BB-63F9-49A4-8D3B-000B050E89EE}" type="datetimeFigureOut">
              <a:rPr lang="pt-PT" smtClean="0"/>
              <a:t>03/11/2025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AF414D10-06F9-B85F-1438-26CA8B220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1361436-B01A-00F7-0E27-59FC2274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8F2F-9EBC-48DE-B721-DCA66FF4DEB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93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49B904-0D42-94F9-B913-A4B41B9EF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42438B0-6300-9268-7B88-2911CC5E5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6ED929B-E3BC-16F4-AD28-3A084DF05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D1701B4-14B9-9525-0044-A3E4E9046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B0BB-63F9-49A4-8D3B-000B050E89EE}" type="datetimeFigureOut">
              <a:rPr lang="pt-PT" smtClean="0"/>
              <a:t>03/11/2025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63EDC72-55F2-1CF3-0BD9-714CC8CEC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75E05F9-BE64-23DF-5F86-826799256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8F2F-9EBC-48DE-B721-DCA66FF4DEB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108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2BF83-A8B4-7EBA-438A-0DD7AC3FB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A79D4709-959C-BE1F-1718-B384C025A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3C4415B-D085-DDC1-BBEB-99CCC2F77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F89F5BA-92A9-4E6F-1CCD-6C2857C7A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B0BB-63F9-49A4-8D3B-000B050E89EE}" type="datetimeFigureOut">
              <a:rPr lang="pt-PT" smtClean="0"/>
              <a:t>03/11/2025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3E32DE8-490E-C5E5-246D-497A67D86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29AEC85-8697-15C4-94A3-77AEE163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8F2F-9EBC-48DE-B721-DCA66FF4DEB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4671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D86922E-92BA-B3FC-E321-47E290C23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36E8D2A-1F2D-435F-8736-43E15D670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77A9153-7CDD-1448-B5E7-8316346FE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FDB0BB-63F9-49A4-8D3B-000B050E89EE}" type="datetimeFigureOut">
              <a:rPr lang="pt-PT" smtClean="0"/>
              <a:t>03/11/2025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BBC7C5F-7E67-536E-C463-F8942F01E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F350C42-289B-1161-0E97-6664A12DD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988F2F-9EBC-48DE-B721-DCA66FF4DEB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153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notebooklm.google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11494" y="504601"/>
            <a:ext cx="2562820" cy="1281410"/>
          </a:xfrm>
          <a:custGeom>
            <a:avLst/>
            <a:gdLst/>
            <a:ahLst/>
            <a:cxnLst/>
            <a:rect l="l" t="t" r="r" b="b"/>
            <a:pathLst>
              <a:path w="3844230" h="1922115">
                <a:moveTo>
                  <a:pt x="0" y="0"/>
                </a:moveTo>
                <a:lnTo>
                  <a:pt x="3844230" y="0"/>
                </a:lnTo>
                <a:lnTo>
                  <a:pt x="3844230" y="1922115"/>
                </a:lnTo>
                <a:lnTo>
                  <a:pt x="0" y="19221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PT" sz="1200"/>
          </a:p>
        </p:txBody>
      </p:sp>
      <p:sp>
        <p:nvSpPr>
          <p:cNvPr id="3" name="Freeform 3"/>
          <p:cNvSpPr/>
          <p:nvPr/>
        </p:nvSpPr>
        <p:spPr>
          <a:xfrm>
            <a:off x="2986763" y="6878"/>
            <a:ext cx="5524731" cy="2147739"/>
          </a:xfrm>
          <a:custGeom>
            <a:avLst/>
            <a:gdLst/>
            <a:ahLst/>
            <a:cxnLst/>
            <a:rect l="l" t="t" r="r" b="b"/>
            <a:pathLst>
              <a:path w="8287097" h="3221609">
                <a:moveTo>
                  <a:pt x="0" y="0"/>
                </a:moveTo>
                <a:lnTo>
                  <a:pt x="8287098" y="0"/>
                </a:lnTo>
                <a:lnTo>
                  <a:pt x="8287098" y="3221609"/>
                </a:lnTo>
                <a:lnTo>
                  <a:pt x="0" y="32216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PT" sz="1200" dirty="0"/>
          </a:p>
        </p:txBody>
      </p:sp>
      <p:sp>
        <p:nvSpPr>
          <p:cNvPr id="4" name="Freeform 4"/>
          <p:cNvSpPr/>
          <p:nvPr/>
        </p:nvSpPr>
        <p:spPr>
          <a:xfrm>
            <a:off x="995106" y="75408"/>
            <a:ext cx="1991657" cy="2139796"/>
          </a:xfrm>
          <a:custGeom>
            <a:avLst/>
            <a:gdLst/>
            <a:ahLst/>
            <a:cxnLst/>
            <a:rect l="l" t="t" r="r" b="b"/>
            <a:pathLst>
              <a:path w="2987485" h="3209694">
                <a:moveTo>
                  <a:pt x="0" y="0"/>
                </a:moveTo>
                <a:lnTo>
                  <a:pt x="2987485" y="0"/>
                </a:lnTo>
                <a:lnTo>
                  <a:pt x="2987485" y="3209694"/>
                </a:lnTo>
                <a:lnTo>
                  <a:pt x="0" y="32096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PT" sz="1200"/>
          </a:p>
        </p:txBody>
      </p:sp>
      <p:grpSp>
        <p:nvGrpSpPr>
          <p:cNvPr id="5" name="Group 5"/>
          <p:cNvGrpSpPr/>
          <p:nvPr/>
        </p:nvGrpSpPr>
        <p:grpSpPr>
          <a:xfrm>
            <a:off x="4469111" y="5578107"/>
            <a:ext cx="3253331" cy="987059"/>
            <a:chOff x="0" y="0"/>
            <a:chExt cx="6506661" cy="19741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71244" cy="1974118"/>
            </a:xfrm>
            <a:custGeom>
              <a:avLst/>
              <a:gdLst/>
              <a:ahLst/>
              <a:cxnLst/>
              <a:rect l="l" t="t" r="r" b="b"/>
              <a:pathLst>
                <a:path w="2171244" h="1974118">
                  <a:moveTo>
                    <a:pt x="0" y="0"/>
                  </a:moveTo>
                  <a:lnTo>
                    <a:pt x="2171244" y="0"/>
                  </a:lnTo>
                  <a:lnTo>
                    <a:pt x="2171244" y="1974118"/>
                  </a:lnTo>
                  <a:lnTo>
                    <a:pt x="0" y="1974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pt-PT" sz="1200"/>
            </a:p>
          </p:txBody>
        </p:sp>
        <p:sp>
          <p:nvSpPr>
            <p:cNvPr id="7" name="Freeform 7"/>
            <p:cNvSpPr/>
            <p:nvPr/>
          </p:nvSpPr>
          <p:spPr>
            <a:xfrm>
              <a:off x="2171244" y="146521"/>
              <a:ext cx="1542840" cy="1542840"/>
            </a:xfrm>
            <a:custGeom>
              <a:avLst/>
              <a:gdLst/>
              <a:ahLst/>
              <a:cxnLst/>
              <a:rect l="l" t="t" r="r" b="b"/>
              <a:pathLst>
                <a:path w="1542840" h="1542840">
                  <a:moveTo>
                    <a:pt x="0" y="0"/>
                  </a:moveTo>
                  <a:lnTo>
                    <a:pt x="1542839" y="0"/>
                  </a:lnTo>
                  <a:lnTo>
                    <a:pt x="1542839" y="1542840"/>
                  </a:lnTo>
                  <a:lnTo>
                    <a:pt x="0" y="1542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pt-PT" sz="1200"/>
            </a:p>
          </p:txBody>
        </p:sp>
        <p:sp>
          <p:nvSpPr>
            <p:cNvPr id="8" name="Freeform 8"/>
            <p:cNvSpPr/>
            <p:nvPr/>
          </p:nvSpPr>
          <p:spPr>
            <a:xfrm>
              <a:off x="3866570" y="146521"/>
              <a:ext cx="2640091" cy="1453859"/>
            </a:xfrm>
            <a:custGeom>
              <a:avLst/>
              <a:gdLst/>
              <a:ahLst/>
              <a:cxnLst/>
              <a:rect l="l" t="t" r="r" b="b"/>
              <a:pathLst>
                <a:path w="2640091" h="1453859">
                  <a:moveTo>
                    <a:pt x="0" y="0"/>
                  </a:moveTo>
                  <a:lnTo>
                    <a:pt x="2640091" y="0"/>
                  </a:lnTo>
                  <a:lnTo>
                    <a:pt x="2640091" y="1453858"/>
                  </a:lnTo>
                  <a:lnTo>
                    <a:pt x="0" y="1453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pt-PT" sz="120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52500" y="2223147"/>
            <a:ext cx="10287000" cy="632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4"/>
              </a:lnSpc>
              <a:spcBef>
                <a:spcPct val="0"/>
              </a:spcBef>
            </a:pPr>
            <a:r>
              <a:rPr lang="en-US" sz="3867" b="1" dirty="0">
                <a:solidFill>
                  <a:srgbClr val="004AAD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AI TOOLS FOR VET SCHOOLS</a:t>
            </a:r>
          </a:p>
        </p:txBody>
      </p:sp>
      <p:pic>
        <p:nvPicPr>
          <p:cNvPr id="12" name="Picture 2" descr="May be an image of ‎mouse pad, screen, tablet, laptop and ‎text that says '‎G ה NotebookLM‎'‎‎">
            <a:extLst>
              <a:ext uri="{FF2B5EF4-FFF2-40B4-BE49-F238E27FC236}">
                <a16:creationId xmlns:a16="http://schemas.microsoft.com/office/drawing/2014/main" id="{B2B122FD-4E72-2C60-6C0E-78834DF65A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5" t="18524" r="12301" b="35551"/>
          <a:stretch>
            <a:fillRect/>
          </a:stretch>
        </p:blipFill>
        <p:spPr bwMode="auto">
          <a:xfrm>
            <a:off x="4108692" y="2795918"/>
            <a:ext cx="3486519" cy="113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ítulo 2">
            <a:extLst>
              <a:ext uri="{FF2B5EF4-FFF2-40B4-BE49-F238E27FC236}">
                <a16:creationId xmlns:a16="http://schemas.microsoft.com/office/drawing/2014/main" id="{CC39C871-D4EA-4803-7A23-8167B20A8AA3}"/>
              </a:ext>
            </a:extLst>
          </p:cNvPr>
          <p:cNvSpPr txBox="1">
            <a:spLocks/>
          </p:cNvSpPr>
          <p:nvPr/>
        </p:nvSpPr>
        <p:spPr>
          <a:xfrm>
            <a:off x="2220916" y="4991470"/>
            <a:ext cx="9144000" cy="4627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b="1" i="1" dirty="0"/>
              <a:t>Ferramenta de Inteligência Artificial para alunos</a:t>
            </a:r>
            <a:endParaRPr lang="pt-PT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BA3936D-508B-BBCA-F547-A2A096213F04}"/>
              </a:ext>
            </a:extLst>
          </p:cNvPr>
          <p:cNvSpPr txBox="1"/>
          <p:nvPr/>
        </p:nvSpPr>
        <p:spPr>
          <a:xfrm>
            <a:off x="5565058" y="3975807"/>
            <a:ext cx="10618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6000" dirty="0"/>
              <a:t>🎓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28"/>
    </mc:Choice>
    <mc:Fallback xmlns="">
      <p:transition spd="slow" advTm="10628"/>
    </mc:Fallback>
  </mc:AlternateContent>
  <p:extLst>
    <p:ext uri="{E180D4A7-C9FB-4DFB-919C-405C955672EB}">
      <p14:showEvtLst xmlns:p14="http://schemas.microsoft.com/office/powerpoint/2010/main">
        <p14:playEvt time="1369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468E1C-0A1C-0255-EBBE-3401897C4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3EB2016-F02F-53AA-FDE9-E139B9513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7C5B4C-5E39-84D9-2664-CD4C812F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Input -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fontes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6D4631-E356-71B8-6A3D-4CC9F63F8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B5A12B-A420-C37E-2250-587659A7E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9028E1-4902-72EA-D63E-BFF0E5B4F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D343F89-8E4D-C543-BD80-FE0ACAEC1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76" y="2441515"/>
            <a:ext cx="11383361" cy="356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85800" lvl="0" indent="-4572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sz="2800" b="1" dirty="0"/>
              <a:t>Ficheiros do computador (PDF, texto, etc.)</a:t>
            </a:r>
          </a:p>
          <a:p>
            <a:pPr marL="685800" lvl="0" indent="-4572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sz="2800" b="1" dirty="0"/>
              <a:t>Ficheiros do Google Drive (</a:t>
            </a:r>
            <a:r>
              <a:rPr lang="pt-PT" sz="2800" b="1" dirty="0" err="1"/>
              <a:t>Docs</a:t>
            </a:r>
            <a:r>
              <a:rPr lang="pt-PT" sz="2800" b="1" dirty="0"/>
              <a:t>, Slides).</a:t>
            </a:r>
          </a:p>
          <a:p>
            <a:pPr marL="685800" lvl="0" indent="-4572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sz="2800" b="1" dirty="0"/>
              <a:t>Links de websites e artigos online.</a:t>
            </a:r>
          </a:p>
          <a:p>
            <a:pPr marL="685800" lvl="0" indent="-4572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sz="2800" b="1" dirty="0"/>
              <a:t>Vídeos do YouTube e ficheiros de áudio (MP3)</a:t>
            </a:r>
          </a:p>
          <a:p>
            <a:pPr marL="685800" lvl="0" indent="-4572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sz="2800" b="1" dirty="0"/>
              <a:t>Texto colocado diretamente na plataforma.</a:t>
            </a:r>
          </a:p>
        </p:txBody>
      </p:sp>
      <p:pic>
        <p:nvPicPr>
          <p:cNvPr id="3" name="Imagem 2" descr="Uma imagem com texto, software, computador, Ícone de computador&#10;&#10;Os conteúdos gerados por IA podem estar incorretos.">
            <a:extLst>
              <a:ext uri="{FF2B5EF4-FFF2-40B4-BE49-F238E27FC236}">
                <a16:creationId xmlns:a16="http://schemas.microsoft.com/office/drawing/2014/main" id="{601B8CF4-4F5B-97EF-D957-C3801C6153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786" t="22814" r="15049" b="10267"/>
          <a:stretch>
            <a:fillRect/>
          </a:stretch>
        </p:blipFill>
        <p:spPr>
          <a:xfrm>
            <a:off x="7652825" y="2271734"/>
            <a:ext cx="4304714" cy="2464469"/>
          </a:xfrm>
          <a:prstGeom prst="rect">
            <a:avLst/>
          </a:prstGeom>
        </p:spPr>
      </p:pic>
      <p:pic>
        <p:nvPicPr>
          <p:cNvPr id="5" name="Imagem 4" descr="⏩">
            <a:extLst>
              <a:ext uri="{FF2B5EF4-FFF2-40B4-BE49-F238E27FC236}">
                <a16:creationId xmlns:a16="http://schemas.microsoft.com/office/drawing/2014/main" id="{790FD6B4-EA6F-3978-656C-60AB80681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2" y="960736"/>
            <a:ext cx="688975" cy="688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60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5"/>
    </mc:Choice>
    <mc:Fallback xmlns="">
      <p:transition spd="slow" advTm="791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EAC71D-40A2-C241-F283-F421E50D5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F812DA-CFD9-AEA8-8A1D-27A5628A3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3AAA56-C41E-2E69-620F-E99DD50FE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Chat -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interações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641750-55CF-F312-CBC6-982758729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8609ED-BA25-407F-B48B-2C5FF4258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D29EC-B319-971A-49D4-2E003B8E5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2E40F50-A443-2470-0A1F-51955C24B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29" y="2710498"/>
            <a:ext cx="11383361" cy="42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85800" indent="-4572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sz="2800" dirty="0"/>
              <a:t>Igual a outro </a:t>
            </a:r>
            <a:r>
              <a:rPr lang="pt-PT" sz="2800" dirty="0" err="1"/>
              <a:t>Chatbots</a:t>
            </a:r>
            <a:r>
              <a:rPr lang="pt-PT" sz="2800" dirty="0"/>
              <a:t>, permite conversar, como </a:t>
            </a:r>
            <a:r>
              <a:rPr lang="pt-PT" sz="2800" dirty="0" err="1"/>
              <a:t>ChatGPT</a:t>
            </a:r>
            <a:endParaRPr lang="pt-PT" sz="2800" dirty="0"/>
          </a:p>
          <a:p>
            <a:pPr marL="685800" lvl="0" indent="-4572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sz="2800" b="1" dirty="0"/>
              <a:t>Podemos fazer perguntas </a:t>
            </a:r>
            <a:r>
              <a:rPr lang="pt-PT" sz="2800" dirty="0"/>
              <a:t>sobre o conteúdo. </a:t>
            </a:r>
          </a:p>
          <a:p>
            <a:pPr marL="1143000" lvl="1" indent="-4572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sz="2800" dirty="0"/>
              <a:t>Por exemplo: “</a:t>
            </a:r>
            <a:r>
              <a:rPr lang="pt-PT" dirty="0"/>
              <a:t>Resume as ideias principais deste capítulo para mim em cinco pontos-chave.</a:t>
            </a:r>
            <a:r>
              <a:rPr lang="pt-PT" b="1" dirty="0"/>
              <a:t>”</a:t>
            </a:r>
          </a:p>
          <a:p>
            <a:pPr marL="685800" indent="-4572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sz="2800" dirty="0"/>
              <a:t>A partir desta conversa, o passo seguinte é transformar estes insights em recursos de estudo concretos.</a:t>
            </a:r>
          </a:p>
          <a:p>
            <a:pPr marL="1143000" lvl="1" indent="-4572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pt-PT" sz="2800" dirty="0"/>
          </a:p>
        </p:txBody>
      </p:sp>
      <p:pic>
        <p:nvPicPr>
          <p:cNvPr id="3" name="Imagem 2" descr="🤖">
            <a:extLst>
              <a:ext uri="{FF2B5EF4-FFF2-40B4-BE49-F238E27FC236}">
                <a16:creationId xmlns:a16="http://schemas.microsoft.com/office/drawing/2014/main" id="{CEC6A815-8DCE-DA76-0CC3-6015DB337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805" y="914712"/>
            <a:ext cx="688975" cy="688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78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81"/>
    </mc:Choice>
    <mc:Fallback xmlns="">
      <p:transition spd="slow" advTm="1838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22532E-587B-7594-7ED2-51FDBD190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6149A2-FEE0-3D4D-4CEA-B71AE0462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64A4D9-021B-7676-220F-73126F407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Output –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Criação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dos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recursos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B45FD-0ABB-3F26-58F2-B20F5E634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003890-68C8-37EC-E317-EDD690F49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43D558-E9FA-CD94-A448-C43193E3A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06854B5-BD96-1BA5-651C-B0170268D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29" y="2072308"/>
            <a:ext cx="11383361" cy="132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85800" indent="-4572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sz="2800" dirty="0"/>
              <a:t>As fontes são transformadas em recursos educativos multimédia e interativos, prontos a usar em sala de aula.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BBD5225-87A1-925F-1916-18F17267F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501" y="3840434"/>
            <a:ext cx="3914965" cy="1406191"/>
          </a:xfrm>
          <a:prstGeom prst="rect">
            <a:avLst/>
          </a:prstGeom>
        </p:spPr>
      </p:pic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27730607-E281-6584-5D07-9A2982E761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599047"/>
              </p:ext>
            </p:extLst>
          </p:nvPr>
        </p:nvGraphicFramePr>
        <p:xfrm>
          <a:off x="574755" y="3568580"/>
          <a:ext cx="6695767" cy="2114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m 2" descr="🎁">
            <a:extLst>
              <a:ext uri="{FF2B5EF4-FFF2-40B4-BE49-F238E27FC236}">
                <a16:creationId xmlns:a16="http://schemas.microsoft.com/office/drawing/2014/main" id="{E8368DA6-6226-3F43-7EF1-1DD84A5A5F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008" y="944030"/>
            <a:ext cx="688975" cy="688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42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37"/>
    </mc:Choice>
    <mc:Fallback xmlns="">
      <p:transition spd="slow" advTm="1883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8B8BF6-939C-B449-F1CE-A1A0846E1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25648AA-B706-889E-282E-D47C6B19C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33B31C-B381-20D3-6D2C-FFDEE74BC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Output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8527C9F-FE5B-4A3C-D6A2-417B6885B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39294"/>
              </p:ext>
            </p:extLst>
          </p:nvPr>
        </p:nvGraphicFramePr>
        <p:xfrm>
          <a:off x="613534" y="2252546"/>
          <a:ext cx="10665184" cy="4180028"/>
        </p:xfrm>
        <a:graphic>
          <a:graphicData uri="http://schemas.openxmlformats.org/drawingml/2006/table">
            <a:tbl>
              <a:tblPr/>
              <a:tblGrid>
                <a:gridCol w="2965337">
                  <a:extLst>
                    <a:ext uri="{9D8B030D-6E8A-4147-A177-3AD203B41FA5}">
                      <a16:colId xmlns:a16="http://schemas.microsoft.com/office/drawing/2014/main" val="3098639050"/>
                    </a:ext>
                  </a:extLst>
                </a:gridCol>
                <a:gridCol w="7699847">
                  <a:extLst>
                    <a:ext uri="{9D8B030D-6E8A-4147-A177-3AD203B41FA5}">
                      <a16:colId xmlns:a16="http://schemas.microsoft.com/office/drawing/2014/main" val="1080695687"/>
                    </a:ext>
                  </a:extLst>
                </a:gridCol>
              </a:tblGrid>
              <a:tr h="10452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b="1" dirty="0">
                          <a:effectLst/>
                        </a:rPr>
                        <a:t>Resumo em Áudio (Podcast)</a:t>
                      </a:r>
                      <a:endParaRPr lang="pt-PT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dirty="0">
                          <a:effectLst/>
                        </a:rPr>
                        <a:t>Permite-te estudar em qualquer lugar e absorver matéria de forma dinâmica, transformando textos em conversas.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843360"/>
                  </a:ext>
                </a:extLst>
              </a:tr>
              <a:tr h="809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b="1">
                          <a:effectLst/>
                        </a:rPr>
                        <a:t>Resumo em Vídeo</a:t>
                      </a:r>
                      <a:endParaRPr lang="pt-PT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dirty="0">
                          <a:effectLst/>
                        </a:rPr>
                        <a:t>Cria um resumo visual e narrado, ideal para aprendizes visuais e para revisões rápidas de conceitos complexos.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948274"/>
                  </a:ext>
                </a:extLst>
              </a:tr>
              <a:tr h="10452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b="1">
                          <a:effectLst/>
                        </a:rPr>
                        <a:t>Mapa Mental</a:t>
                      </a:r>
                      <a:endParaRPr lang="pt-PT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>
                          <a:effectLst/>
                        </a:rPr>
                        <a:t>Ajuda a visualizar as ligações entre as ideias principais, facilitando a compreensão e a memorização.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031382"/>
                  </a:ext>
                </a:extLst>
              </a:tr>
              <a:tr h="6024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b="1">
                          <a:effectLst/>
                        </a:rPr>
                        <a:t>Questionário / Cartões de Estudo</a:t>
                      </a:r>
                      <a:endParaRPr lang="pt-PT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>
                          <a:effectLst/>
                        </a:rPr>
                        <a:t>Cria ferramentas de revisão ativa para testares o teu conhecimento e reforçares os pontos mais importantes.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831779"/>
                  </a:ext>
                </a:extLst>
              </a:tr>
              <a:tr h="6024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b="1">
                          <a:effectLst/>
                        </a:rPr>
                        <a:t>Relatórios e Fichas de Apoio</a:t>
                      </a:r>
                      <a:endParaRPr lang="pt-PT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dirty="0">
                          <a:effectLst/>
                        </a:rPr>
                        <a:t>Agrupa e sintetiza informação de várias fontes num documento coerente e focado, ideal para revisões.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220263"/>
                  </a:ext>
                </a:extLst>
              </a:tr>
            </a:tbl>
          </a:graphicData>
        </a:graphic>
      </p:graphicFrame>
      <p:pic>
        <p:nvPicPr>
          <p:cNvPr id="4" name="Imagem 3" descr="🧑‍💻">
            <a:extLst>
              <a:ext uri="{FF2B5EF4-FFF2-40B4-BE49-F238E27FC236}">
                <a16:creationId xmlns:a16="http://schemas.microsoft.com/office/drawing/2014/main" id="{6246FE1F-E6BD-085F-A601-705285FF8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614" y="594182"/>
            <a:ext cx="688975" cy="688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A34D651-E9FF-6C1E-7190-7A8302A40F70}"/>
              </a:ext>
            </a:extLst>
          </p:cNvPr>
          <p:cNvSpPr txBox="1"/>
          <p:nvPr/>
        </p:nvSpPr>
        <p:spPr>
          <a:xfrm>
            <a:off x="567450" y="1546162"/>
            <a:ext cx="110540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É o resultado final e mais poderoso do </a:t>
            </a:r>
            <a:r>
              <a:rPr lang="pt-PT" dirty="0" err="1"/>
              <a:t>NotebookLM</a:t>
            </a:r>
            <a:r>
              <a:rPr lang="pt-PT" dirty="0"/>
              <a:t>. É aqui que as fontes e conversas são transformadas em recursos educativos multimédia e interativos,.</a:t>
            </a:r>
          </a:p>
        </p:txBody>
      </p:sp>
    </p:spTree>
    <p:extLst>
      <p:ext uri="{BB962C8B-B14F-4D97-AF65-F5344CB8AC3E}">
        <p14:creationId xmlns:p14="http://schemas.microsoft.com/office/powerpoint/2010/main" val="193065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48"/>
    </mc:Choice>
    <mc:Fallback xmlns="">
      <p:transition spd="slow" advTm="4314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41E3D0-D4DB-A871-4477-D332F69A0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9E617CC-6749-398E-FEF3-95C8581B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822640-BCE6-DA93-4DF2-B16D33946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Exemplos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aplicação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F129F58-EFE7-0A2D-3FCB-1176BC9E1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69273"/>
              </p:ext>
            </p:extLst>
          </p:nvPr>
        </p:nvGraphicFramePr>
        <p:xfrm>
          <a:off x="838200" y="1408874"/>
          <a:ext cx="10824825" cy="4816396"/>
        </p:xfrm>
        <a:graphic>
          <a:graphicData uri="http://schemas.openxmlformats.org/drawingml/2006/table">
            <a:tbl>
              <a:tblPr/>
              <a:tblGrid>
                <a:gridCol w="3009724">
                  <a:extLst>
                    <a:ext uri="{9D8B030D-6E8A-4147-A177-3AD203B41FA5}">
                      <a16:colId xmlns:a16="http://schemas.microsoft.com/office/drawing/2014/main" val="3098639050"/>
                    </a:ext>
                  </a:extLst>
                </a:gridCol>
                <a:gridCol w="7815101">
                  <a:extLst>
                    <a:ext uri="{9D8B030D-6E8A-4147-A177-3AD203B41FA5}">
                      <a16:colId xmlns:a16="http://schemas.microsoft.com/office/drawing/2014/main" val="1080695687"/>
                    </a:ext>
                  </a:extLst>
                </a:gridCol>
              </a:tblGrid>
              <a:tr h="82698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Aplicação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Exemplo de Utilização Prática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843360"/>
                  </a:ext>
                </a:extLst>
              </a:tr>
              <a:tr h="89006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Organização do Estudo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Carregar o currículo nacional e as metas de aprendizagem. Pedir ao </a:t>
                      </a:r>
                      <a:r>
                        <a:rPr lang="pt-PT" sz="1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NotebookLM</a:t>
                      </a:r>
                      <a:r>
                        <a:rPr lang="pt-P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para: "</a:t>
                      </a:r>
                      <a:r>
                        <a:rPr lang="pt-PT" sz="1600" dirty="0"/>
                        <a:t>Cria um plano de aprendizagem sobre Automação de Processos Robóticos (RPA) para alunos do 12.º ano do curso de Programação, incluindo objetivos de aprendizagem, atividades práticas com o software e avaliações diferenciadas baseadas em projetos de automação.</a:t>
                      </a:r>
                      <a:endParaRPr lang="pt-PT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948274"/>
                  </a:ext>
                </a:extLst>
              </a:tr>
              <a:tr h="114947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Resumir Conteúdo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Carregar um capítulo denso de um manual. Pedir: "Resume este capítulo para um nível de leitura do 12º ano, cria uma lista com o vocabulário chave e elabora cinco perguntas de revisão."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031382"/>
                  </a:ext>
                </a:extLst>
              </a:tr>
              <a:tr h="63064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Criação de Fichas de Apoio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Juntar várias fontes sobre um tema (artigos, vídeos). Pedir: "Cria uma ficha de estudo sobre </a:t>
                      </a:r>
                      <a:r>
                        <a:rPr lang="pt-PT" sz="1600" b="1" dirty="0" err="1"/>
                        <a:t>nexialista</a:t>
                      </a:r>
                      <a:r>
                        <a:rPr lang="pt-PT" sz="1600" dirty="0"/>
                        <a:t> </a:t>
                      </a:r>
                      <a:r>
                        <a:rPr lang="pt-P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 base nestas fontes gerar 10 perguntas.”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t-PT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831779"/>
                  </a:ext>
                </a:extLst>
              </a:tr>
              <a:tr h="63064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Diferenciação Pedagógica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Carregar um texto base. Pedir: "Reformule este texto em três versões: uma simplificada, uma padrão e uma com desafios adicionais com um grau de maior dificuldade."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220263"/>
                  </a:ext>
                </a:extLst>
              </a:tr>
            </a:tbl>
          </a:graphicData>
        </a:graphic>
      </p:graphicFrame>
      <p:pic>
        <p:nvPicPr>
          <p:cNvPr id="4" name="Imagem 3" descr="⚙️">
            <a:extLst>
              <a:ext uri="{FF2B5EF4-FFF2-40B4-BE49-F238E27FC236}">
                <a16:creationId xmlns:a16="http://schemas.microsoft.com/office/drawing/2014/main" id="{B60D9989-37DF-68A7-5A2E-1B2F70A14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86" y="593258"/>
            <a:ext cx="688975" cy="688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5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657"/>
    </mc:Choice>
    <mc:Fallback xmlns="">
      <p:transition spd="slow" advTm="11965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A1EDA-187C-92F9-E4A2-0A052DF35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5296" y="2713345"/>
            <a:ext cx="9144000" cy="1262462"/>
          </a:xfrm>
        </p:spPr>
        <p:txBody>
          <a:bodyPr>
            <a:normAutofit fontScale="90000"/>
          </a:bodyPr>
          <a:lstStyle/>
          <a:p>
            <a:r>
              <a:rPr lang="pt-PT" sz="4800" b="1" i="1" dirty="0">
                <a:effectLst/>
              </a:rPr>
              <a:t>Aprender sobre qualquer assunto 10x mais rápido</a:t>
            </a:r>
            <a:endParaRPr lang="pt-PT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CB1690-DD47-2212-C5FC-5E5D7DA35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8678" y="5063336"/>
            <a:ext cx="9144000" cy="462776"/>
          </a:xfrm>
        </p:spPr>
        <p:txBody>
          <a:bodyPr/>
          <a:lstStyle/>
          <a:p>
            <a:r>
              <a:rPr lang="pt-PT" i="1" dirty="0"/>
              <a:t>Ferramentas de Inteligência Artificial para alunos</a:t>
            </a:r>
            <a:endParaRPr lang="pt-PT" dirty="0"/>
          </a:p>
        </p:txBody>
      </p:sp>
      <p:pic>
        <p:nvPicPr>
          <p:cNvPr id="13314" name="Picture 2" descr="May be an image of ‎mouse pad, screen, tablet, laptop and ‎text that says '‎G ה NotebookLM‎'‎‎">
            <a:extLst>
              <a:ext uri="{FF2B5EF4-FFF2-40B4-BE49-F238E27FC236}">
                <a16:creationId xmlns:a16="http://schemas.microsoft.com/office/drawing/2014/main" id="{9A959B99-E2FF-6907-C223-C4A4994436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5" t="18524" r="12301" b="35551"/>
          <a:stretch>
            <a:fillRect/>
          </a:stretch>
        </p:blipFill>
        <p:spPr bwMode="auto">
          <a:xfrm>
            <a:off x="4046957" y="902601"/>
            <a:ext cx="3486519" cy="113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1237074-88A4-D7AA-F47A-0A893D03496D}"/>
              </a:ext>
            </a:extLst>
          </p:cNvPr>
          <p:cNvSpPr txBox="1"/>
          <p:nvPr/>
        </p:nvSpPr>
        <p:spPr>
          <a:xfrm>
            <a:off x="5565058" y="3975807"/>
            <a:ext cx="10618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6000" dirty="0"/>
              <a:t>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510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597"/>
    </mc:Choice>
    <mc:Fallback xmlns="">
      <p:transition spd="slow" advClick="0" advTm="35597"/>
    </mc:Fallback>
  </mc:AlternateContent>
  <p:extLst>
    <p:ext uri="{E180D4A7-C9FB-4DFB-919C-405C955672EB}">
      <p14:showEvtLst xmlns:p14="http://schemas.microsoft.com/office/powerpoint/2010/main">
        <p14:playEvt time="6555" objId="4"/>
        <p14:stopEvt time="30295" objId="4"/>
        <p14:playEvt time="30296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7187" y="1238250"/>
            <a:ext cx="5738813" cy="714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pt-PT" sz="5625" noProof="0" dirty="0">
                <a:solidFill>
                  <a:srgbClr val="1A1A1A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Índice</a:t>
            </a:r>
            <a:endParaRPr lang="pt-PT" sz="1500" noProof="0" dirty="0"/>
          </a:p>
        </p:txBody>
      </p:sp>
      <p:pic>
        <p:nvPicPr>
          <p:cNvPr id="19" name="image1.jpeg">
            <a:extLst>
              <a:ext uri="{FF2B5EF4-FFF2-40B4-BE49-F238E27FC236}">
                <a16:creationId xmlns:a16="http://schemas.microsoft.com/office/drawing/2014/main" id="{181FFC9C-0162-C0F6-2A70-553F428E2F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5629" y="528339"/>
            <a:ext cx="3801848" cy="5432227"/>
          </a:xfrm>
          <a:prstGeom prst="rect">
            <a:avLst/>
          </a:prstGeom>
        </p:spPr>
      </p:pic>
      <p:sp>
        <p:nvSpPr>
          <p:cNvPr id="20" name="Rectangle 1">
            <a:extLst>
              <a:ext uri="{FF2B5EF4-FFF2-40B4-BE49-F238E27FC236}">
                <a16:creationId xmlns:a16="http://schemas.microsoft.com/office/drawing/2014/main" id="{11D05396-BD0B-1939-F475-89C43D187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872" y="2021126"/>
            <a:ext cx="6462467" cy="406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PT" altLang="pt-PT" sz="2200" dirty="0"/>
              <a:t>O que é a ferramenta de IA </a:t>
            </a:r>
            <a:r>
              <a:rPr lang="pt-PT" altLang="pt-PT" sz="2200" b="1" dirty="0" err="1"/>
              <a:t>NotebookLM</a:t>
            </a:r>
            <a:endParaRPr lang="pt-PT" altLang="pt-PT" sz="2200" b="1" dirty="0"/>
          </a:p>
          <a:p>
            <a:pPr marL="457200" indent="-4572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PT" altLang="pt-PT" sz="2200" b="1" dirty="0"/>
              <a:t>Vantagens</a:t>
            </a:r>
            <a:r>
              <a:rPr lang="pt-PT" altLang="pt-PT" sz="2200" dirty="0"/>
              <a:t> para alunos</a:t>
            </a:r>
          </a:p>
          <a:p>
            <a:pPr marL="457200" indent="-4572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PT" altLang="pt-PT" sz="2200" b="1" dirty="0"/>
              <a:t>Como funciona</a:t>
            </a:r>
          </a:p>
          <a:p>
            <a:pPr marL="457200" indent="-4572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PT" altLang="pt-PT" sz="2200" b="1" dirty="0"/>
              <a:t>Como começar</a:t>
            </a:r>
          </a:p>
          <a:p>
            <a:pPr marL="457200" indent="-4572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PT" altLang="pt-PT" sz="2200" b="1" dirty="0"/>
              <a:t>Janela do </a:t>
            </a:r>
            <a:r>
              <a:rPr lang="pt-PT" altLang="pt-PT" sz="2200" b="1" dirty="0" err="1"/>
              <a:t>NotebookLM</a:t>
            </a:r>
            <a:r>
              <a:rPr lang="pt-PT" altLang="pt-PT" sz="2200" b="1" dirty="0"/>
              <a:t> </a:t>
            </a:r>
            <a:r>
              <a:rPr lang="pt-PT" altLang="pt-PT" sz="2200" dirty="0"/>
              <a:t>(Input- Chat- Output)</a:t>
            </a:r>
          </a:p>
          <a:p>
            <a:pPr marL="457200" indent="-4572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PT" altLang="pt-PT" sz="2200" b="1" dirty="0"/>
              <a:t>Exemplos práticos</a:t>
            </a:r>
          </a:p>
        </p:txBody>
      </p:sp>
    </p:spTree>
  </p:cSld>
  <p:clrMapOvr>
    <a:masterClrMapping/>
  </p:clrMapOvr>
  <p:transition advTm="14739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572976-5C3C-4D52-C09A-7C616950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pt-PT" sz="5400"/>
              <a:t>O que é 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3DBACEB-3100-1CE2-23A5-D08A112A7E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92307" y="2495267"/>
            <a:ext cx="6894576" cy="34838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447675" indent="-447675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sz="2400" dirty="0"/>
              <a:t>Caderno que usa Modelo de Linguagem</a:t>
            </a:r>
            <a:endParaRPr lang="pt-PT" altLang="pt-PT" sz="2200" dirty="0"/>
          </a:p>
          <a:p>
            <a:pPr marL="447675" indent="-447675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altLang="pt-PT" sz="2200" dirty="0"/>
              <a:t>Uma ferramenta I</a:t>
            </a:r>
            <a:r>
              <a:rPr lang="pt-PT" sz="2200" dirty="0"/>
              <a:t>A da </a:t>
            </a:r>
            <a:r>
              <a:rPr lang="pt-PT" sz="2200" b="1" dirty="0"/>
              <a:t>Google</a:t>
            </a:r>
            <a:endParaRPr lang="pt-PT" altLang="pt-PT" sz="2200" b="1" dirty="0"/>
          </a:p>
          <a:p>
            <a:pPr marL="447675" marR="0" lvl="0" indent="-447675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pt-PT" altLang="pt-PT" sz="2200" dirty="0"/>
              <a:t>IA aplicada à </a:t>
            </a:r>
            <a:r>
              <a:rPr lang="pt-PT" altLang="pt-PT" sz="2200" b="1" dirty="0"/>
              <a:t>educação</a:t>
            </a:r>
          </a:p>
          <a:p>
            <a:pPr marL="447675" marR="0" indent="-447675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pt-PT" altLang="pt-PT" sz="2200" dirty="0"/>
              <a:t>Apoiar professores, alunos e investigadores</a:t>
            </a:r>
          </a:p>
          <a:p>
            <a:pPr marL="447675" indent="-447675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altLang="pt-PT" sz="2200" b="1" dirty="0"/>
              <a:t>Organizar,</a:t>
            </a:r>
            <a:r>
              <a:rPr lang="pt-PT" altLang="pt-PT" sz="2200" dirty="0"/>
              <a:t> </a:t>
            </a:r>
            <a:r>
              <a:rPr lang="pt-PT" altLang="pt-PT" sz="2200" b="1" dirty="0"/>
              <a:t>interpretar</a:t>
            </a:r>
            <a:r>
              <a:rPr lang="pt-PT" altLang="pt-PT" sz="2200" dirty="0"/>
              <a:t> e </a:t>
            </a:r>
            <a:r>
              <a:rPr lang="pt-PT" altLang="pt-PT" sz="2200" b="1" dirty="0"/>
              <a:t>síntese</a:t>
            </a:r>
            <a:r>
              <a:rPr lang="pt-PT" altLang="pt-PT" sz="2200" dirty="0"/>
              <a:t> grandes volumes de </a:t>
            </a:r>
            <a:r>
              <a:rPr lang="pt-PT" altLang="pt-PT" sz="2200" b="1" dirty="0"/>
              <a:t>informação </a:t>
            </a:r>
            <a:endParaRPr lang="pt-PT" altLang="pt-PT" sz="2200" dirty="0"/>
          </a:p>
          <a:p>
            <a:pPr marL="447675" marR="0" indent="-447675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pt-PT" altLang="pt-PT" sz="2200" dirty="0"/>
              <a:t>Acelerar o estudo e a preparação de aulas</a:t>
            </a:r>
          </a:p>
        </p:txBody>
      </p:sp>
      <p:pic>
        <p:nvPicPr>
          <p:cNvPr id="8" name="Picture 2" descr="May be an image of ‎mouse pad, screen, tablet, laptop and ‎text that says '‎G ה NotebookLM‎'‎‎">
            <a:extLst>
              <a:ext uri="{FF2B5EF4-FFF2-40B4-BE49-F238E27FC236}">
                <a16:creationId xmlns:a16="http://schemas.microsoft.com/office/drawing/2014/main" id="{1F4FA0A2-2AFB-70DC-2ADB-1CD6AE7B4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5" t="41130" r="11508" b="35551"/>
          <a:stretch>
            <a:fillRect/>
          </a:stretch>
        </p:blipFill>
        <p:spPr bwMode="auto">
          <a:xfrm>
            <a:off x="7096924" y="1189659"/>
            <a:ext cx="4014216" cy="6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Uma imagem com texto, captura de ecrã, software, Ícone de computador&#10;&#10;Os conteúdos gerados por IA podem estar incorretos.">
            <a:extLst>
              <a:ext uri="{FF2B5EF4-FFF2-40B4-BE49-F238E27FC236}">
                <a16:creationId xmlns:a16="http://schemas.microsoft.com/office/drawing/2014/main" id="{0040DCD9-09FE-8FCC-1363-F5DD7DC38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102" y="2495267"/>
            <a:ext cx="4813899" cy="243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5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05"/>
    </mc:Choice>
    <mc:Fallback xmlns="">
      <p:transition spd="slow" advTm="6320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A7139D-1379-3737-1387-3D562778A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936810-AECA-DF90-F28A-B2E68DA4B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Vantagens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para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alunos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224C8C8-1DB3-B2EB-62C4-8D6C756C34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173530"/>
              </p:ext>
            </p:extLst>
          </p:nvPr>
        </p:nvGraphicFramePr>
        <p:xfrm>
          <a:off x="613534" y="1327355"/>
          <a:ext cx="10665184" cy="4968375"/>
        </p:xfrm>
        <a:graphic>
          <a:graphicData uri="http://schemas.openxmlformats.org/drawingml/2006/table">
            <a:tbl>
              <a:tblPr/>
              <a:tblGrid>
                <a:gridCol w="2965337">
                  <a:extLst>
                    <a:ext uri="{9D8B030D-6E8A-4147-A177-3AD203B41FA5}">
                      <a16:colId xmlns:a16="http://schemas.microsoft.com/office/drawing/2014/main" val="3098639050"/>
                    </a:ext>
                  </a:extLst>
                </a:gridCol>
                <a:gridCol w="7699847">
                  <a:extLst>
                    <a:ext uri="{9D8B030D-6E8A-4147-A177-3AD203B41FA5}">
                      <a16:colId xmlns:a16="http://schemas.microsoft.com/office/drawing/2014/main" val="1080695687"/>
                    </a:ext>
                  </a:extLst>
                </a:gridCol>
              </a:tblGrid>
              <a:tr h="12832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800" b="1" dirty="0">
                          <a:effectLst/>
                        </a:rPr>
                        <a:t>Estudo Aprofundado</a:t>
                      </a:r>
                      <a:endParaRPr lang="pt-PT" sz="1800" dirty="0">
                        <a:effectLst/>
                      </a:endParaRPr>
                    </a:p>
                  </a:txBody>
                  <a:tcPr marL="70310" marR="70310" marT="35156" marB="3515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dirty="0"/>
                        <a:t>Ajuda a </a:t>
                      </a:r>
                      <a:r>
                        <a:rPr lang="pt-PT" b="1" dirty="0"/>
                        <a:t>explorar</a:t>
                      </a:r>
                      <a:r>
                        <a:rPr lang="pt-PT" dirty="0"/>
                        <a:t> </a:t>
                      </a:r>
                      <a:r>
                        <a:rPr lang="pt-PT" b="1" dirty="0"/>
                        <a:t>conteúdos de</a:t>
                      </a:r>
                      <a:r>
                        <a:rPr lang="pt-PT" dirty="0"/>
                        <a:t> forma mais clara e completa, juntando informação de </a:t>
                      </a:r>
                      <a:r>
                        <a:rPr lang="pt-PT" b="1" dirty="0"/>
                        <a:t>várias fontes </a:t>
                      </a:r>
                      <a:r>
                        <a:rPr lang="pt-PT" dirty="0"/>
                        <a:t>num só texto coerente.</a:t>
                      </a:r>
                      <a:endParaRPr lang="pt-PT" sz="1800" dirty="0">
                        <a:effectLst/>
                      </a:endParaRPr>
                    </a:p>
                  </a:txBody>
                  <a:tcPr marL="70310" marR="70310" marT="35156" marB="3515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843360"/>
                  </a:ext>
                </a:extLst>
              </a:tr>
              <a:tr h="9936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800" b="1" dirty="0">
                          <a:effectLst/>
                        </a:rPr>
                        <a:t>Apoio Personalizado</a:t>
                      </a:r>
                      <a:endParaRPr lang="pt-PT" sz="1800" dirty="0">
                        <a:effectLst/>
                      </a:endParaRPr>
                    </a:p>
                  </a:txBody>
                  <a:tcPr marL="70310" marR="70310" marT="35156" marB="3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800" dirty="0">
                          <a:effectLst/>
                        </a:rPr>
                        <a:t>Adapta-se a linguagem para diferentes níveis (</a:t>
                      </a:r>
                      <a:r>
                        <a:rPr lang="pt-PT" sz="1800" dirty="0" err="1">
                          <a:effectLst/>
                        </a:rPr>
                        <a:t>ex</a:t>
                      </a:r>
                      <a:r>
                        <a:rPr lang="pt-PT" sz="1800" dirty="0">
                          <a:effectLst/>
                        </a:rPr>
                        <a:t>: "explica-me como se eu tivesse 10 anos"), e gera </a:t>
                      </a:r>
                      <a:r>
                        <a:rPr lang="pt-PT" sz="1800" b="1" dirty="0">
                          <a:effectLst/>
                        </a:rPr>
                        <a:t>guias de estudo</a:t>
                      </a:r>
                      <a:r>
                        <a:rPr lang="pt-PT" sz="1800" dirty="0">
                          <a:effectLst/>
                        </a:rPr>
                        <a:t>.</a:t>
                      </a:r>
                    </a:p>
                  </a:txBody>
                  <a:tcPr marL="70310" marR="70310" marT="35156" marB="3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948274"/>
                  </a:ext>
                </a:extLst>
              </a:tr>
              <a:tr h="12832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800" b="1">
                          <a:effectLst/>
                        </a:rPr>
                        <a:t>Aprendizagem Dinâmica e Móvel</a:t>
                      </a:r>
                      <a:endParaRPr lang="pt-PT" sz="1800">
                        <a:effectLst/>
                      </a:endParaRPr>
                    </a:p>
                  </a:txBody>
                  <a:tcPr marL="70310" marR="70310" marT="35156" marB="3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800" dirty="0">
                          <a:effectLst/>
                        </a:rPr>
                        <a:t>Cria </a:t>
                      </a:r>
                      <a:r>
                        <a:rPr lang="pt-PT" sz="1800" b="1" dirty="0">
                          <a:effectLst/>
                        </a:rPr>
                        <a:t>Áudio (Podcast)</a:t>
                      </a:r>
                      <a:r>
                        <a:rPr lang="pt-PT" sz="1800" dirty="0">
                          <a:effectLst/>
                        </a:rPr>
                        <a:t>, transformando os documentos em </a:t>
                      </a:r>
                      <a:r>
                        <a:rPr lang="pt-PT" sz="1800" b="1" dirty="0">
                          <a:effectLst/>
                        </a:rPr>
                        <a:t>discussões dinâmicas</a:t>
                      </a:r>
                      <a:r>
                        <a:rPr lang="pt-PT" sz="1800" dirty="0">
                          <a:effectLst/>
                        </a:rPr>
                        <a:t>, permitindo o estudo em qualquer lugar. </a:t>
                      </a:r>
                    </a:p>
                  </a:txBody>
                  <a:tcPr marL="70310" marR="70310" marT="35156" marB="3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031382"/>
                  </a:ext>
                </a:extLst>
              </a:tr>
              <a:tr h="70406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800" b="1">
                          <a:effectLst/>
                        </a:rPr>
                        <a:t>Visualização de Conceitos</a:t>
                      </a:r>
                      <a:endParaRPr lang="pt-PT" sz="1800">
                        <a:effectLst/>
                      </a:endParaRPr>
                    </a:p>
                  </a:txBody>
                  <a:tcPr marL="70310" marR="70310" marT="35156" marB="3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800" dirty="0">
                          <a:effectLst/>
                        </a:rPr>
                        <a:t>Cria </a:t>
                      </a:r>
                      <a:r>
                        <a:rPr lang="pt-PT" sz="1800" b="1" dirty="0">
                          <a:effectLst/>
                        </a:rPr>
                        <a:t>Mapas Mentais</a:t>
                      </a:r>
                      <a:r>
                        <a:rPr lang="pt-PT" sz="1800" dirty="0">
                          <a:effectLst/>
                        </a:rPr>
                        <a:t> </a:t>
                      </a:r>
                      <a:r>
                        <a:rPr lang="pt-PT" dirty="0"/>
                        <a:t>ajuda a </a:t>
                      </a:r>
                      <a:r>
                        <a:rPr lang="pt-PT" b="1" dirty="0"/>
                        <a:t>ver, compreender e lembrar melhor</a:t>
                      </a:r>
                      <a:r>
                        <a:rPr lang="pt-PT" dirty="0"/>
                        <a:t> as ideias principais de um assunto.</a:t>
                      </a:r>
                      <a:r>
                        <a:rPr lang="pt-PT" sz="1800" dirty="0">
                          <a:effectLst/>
                        </a:rPr>
                        <a:t>.</a:t>
                      </a:r>
                    </a:p>
                  </a:txBody>
                  <a:tcPr marL="70310" marR="70310" marT="35156" marB="3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831779"/>
                  </a:ext>
                </a:extLst>
              </a:tr>
              <a:tr h="70406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800" b="1">
                          <a:effectLst/>
                        </a:rPr>
                        <a:t>Gestão de Conhecimento</a:t>
                      </a:r>
                      <a:endParaRPr lang="pt-PT" sz="1800">
                        <a:effectLst/>
                      </a:endParaRPr>
                    </a:p>
                  </a:txBody>
                  <a:tcPr marL="70310" marR="70310" marT="35156" marB="3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800" dirty="0">
                          <a:effectLst/>
                        </a:rPr>
                        <a:t>Permite salvar respostas úteis como </a:t>
                      </a:r>
                      <a:r>
                        <a:rPr lang="pt-PT" sz="1800" b="1" dirty="0">
                          <a:effectLst/>
                        </a:rPr>
                        <a:t>"Observações" (Notes)</a:t>
                      </a:r>
                      <a:r>
                        <a:rPr lang="pt-PT" sz="1800" dirty="0">
                          <a:effectLst/>
                        </a:rPr>
                        <a:t>, que podem ser agrupadas e </a:t>
                      </a:r>
                      <a:r>
                        <a:rPr lang="pt-PT" sz="1800" b="1" dirty="0">
                          <a:effectLst/>
                        </a:rPr>
                        <a:t>convertidas numa nova fonte</a:t>
                      </a:r>
                      <a:r>
                        <a:rPr lang="pt-PT" sz="1800" dirty="0">
                          <a:effectLst/>
                        </a:rPr>
                        <a:t> para ser explorada.</a:t>
                      </a:r>
                    </a:p>
                  </a:txBody>
                  <a:tcPr marL="70310" marR="70310" marT="35156" marB="3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220263"/>
                  </a:ext>
                </a:extLst>
              </a:tr>
            </a:tbl>
          </a:graphicData>
        </a:graphic>
      </p:graphicFrame>
      <p:pic>
        <p:nvPicPr>
          <p:cNvPr id="4" name="Imagem 3" descr="🧑‍💻">
            <a:extLst>
              <a:ext uri="{FF2B5EF4-FFF2-40B4-BE49-F238E27FC236}">
                <a16:creationId xmlns:a16="http://schemas.microsoft.com/office/drawing/2014/main" id="{96BD269C-E615-D05F-5316-395480C14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614" y="594182"/>
            <a:ext cx="688975" cy="688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69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278"/>
    </mc:Choice>
    <mc:Fallback xmlns="">
      <p:transition spd="slow" advTm="19127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BA3278-20F6-348D-2EBC-E715DF0ED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t-PT" sz="5400"/>
              <a:t>Como funciona os notebooks 📘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56CA94A-3ECF-1616-01DB-BCE290CBF2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72493" y="2071316"/>
            <a:ext cx="6713552" cy="41191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47675" indent="-447675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altLang="pt-PT" sz="2200" dirty="0"/>
              <a:t>Cada tema/disciplina pode ser um </a:t>
            </a:r>
            <a:r>
              <a:rPr lang="pt-PT" altLang="pt-PT" sz="2200" dirty="0" err="1"/>
              <a:t>notebook</a:t>
            </a:r>
            <a:endParaRPr lang="pt-PT" altLang="pt-PT" sz="2200" dirty="0"/>
          </a:p>
          <a:p>
            <a:pPr marL="447675" indent="-447675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altLang="pt-PT" sz="2200" dirty="0"/>
              <a:t>O utilizador pode adicionar vários tipos de documentos (PDF, Vídeos, websites, etc.)</a:t>
            </a:r>
          </a:p>
          <a:p>
            <a:pPr marL="447675" indent="-447675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altLang="pt-PT" sz="2200" dirty="0"/>
              <a:t>O sistema analisa o conteúdo e cria notas inteligentes</a:t>
            </a:r>
          </a:p>
          <a:p>
            <a:pPr marL="447675" indent="-447675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sz="2200" dirty="0"/>
              <a:t>Redução de "Alucinações” só dá respostas com base nos conteúdo inserido</a:t>
            </a:r>
            <a:endParaRPr lang="pt-PT" altLang="pt-PT" sz="2200" dirty="0"/>
          </a:p>
        </p:txBody>
      </p:sp>
      <p:pic>
        <p:nvPicPr>
          <p:cNvPr id="8" name="Imagem 7" descr="Uma imagem com diagrama, captura de ecrã, texto, círculo&#10;&#10;Os conteúdos gerados por IA podem estar incorretos.">
            <a:extLst>
              <a:ext uri="{FF2B5EF4-FFF2-40B4-BE49-F238E27FC236}">
                <a16:creationId xmlns:a16="http://schemas.microsoft.com/office/drawing/2014/main" id="{2126C91E-011B-B332-F035-8F9CC6D0D8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085" r="15370" b="2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4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25"/>
    </mc:Choice>
    <mc:Fallback xmlns="">
      <p:transition spd="slow" advTm="6202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CFA9B-74CB-0BC9-E0B3-7FB9AECB4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2C52C2-3BF5-413D-F3CC-D15027D14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Como funciona os </a:t>
            </a:r>
            <a:r>
              <a:rPr lang="pt-PT" dirty="0" err="1"/>
              <a:t>notebooks</a:t>
            </a:r>
            <a:r>
              <a:rPr lang="pt-PT" dirty="0"/>
              <a:t> ✅</a:t>
            </a:r>
            <a:br>
              <a:rPr lang="pt-PT" dirty="0"/>
            </a:br>
            <a:r>
              <a:rPr lang="pt-PT" sz="2400" dirty="0"/>
              <a:t>- Limite da </a:t>
            </a:r>
            <a:r>
              <a:rPr lang="pt-PT" sz="2400" b="1" dirty="0"/>
              <a:t>conta gratuita</a:t>
            </a:r>
            <a:endParaRPr lang="pt-PT" b="1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A62AA1C-F656-BF54-7D89-D4F20A1AC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33" y="1519017"/>
            <a:ext cx="10089433" cy="428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pt-PT" sz="2800" dirty="0"/>
              <a:t>Até 100 </a:t>
            </a:r>
            <a:r>
              <a:rPr lang="pt-PT" sz="2800" dirty="0" err="1"/>
              <a:t>notebooks</a:t>
            </a:r>
            <a:r>
              <a:rPr lang="pt-PT" sz="2800" dirty="0"/>
              <a:t> por conta.</a:t>
            </a:r>
          </a:p>
          <a:p>
            <a:pPr marL="457200" indent="-4572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pt-PT" sz="2800" dirty="0"/>
              <a:t>Até 50 fontes por </a:t>
            </a:r>
            <a:r>
              <a:rPr lang="pt-PT" sz="2800" dirty="0" err="1"/>
              <a:t>notebook</a:t>
            </a:r>
            <a:r>
              <a:rPr lang="pt-PT" sz="2800" dirty="0"/>
              <a:t>.</a:t>
            </a:r>
          </a:p>
          <a:p>
            <a:pPr marL="457200" indent="-4572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pt-PT" sz="2800" dirty="0"/>
              <a:t>Até 500.000 palavras por fonte.</a:t>
            </a:r>
          </a:p>
          <a:p>
            <a:pPr marL="457200" indent="-4572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pt-PT" sz="2800" dirty="0"/>
              <a:t>Limites diários de </a:t>
            </a:r>
            <a:r>
              <a:rPr lang="pt-PT" sz="2800" b="1" dirty="0"/>
              <a:t>50 consultas </a:t>
            </a:r>
            <a:r>
              <a:rPr lang="pt-PT" sz="2800" dirty="0"/>
              <a:t>no chat, </a:t>
            </a:r>
            <a:r>
              <a:rPr lang="pt-PT" sz="2800" b="1" dirty="0"/>
              <a:t>3 criações de áudio</a:t>
            </a:r>
            <a:r>
              <a:rPr lang="pt-PT" sz="2800" dirty="0"/>
              <a:t> e </a:t>
            </a:r>
            <a:r>
              <a:rPr lang="pt-PT" sz="2800" b="1" dirty="0"/>
              <a:t>3 criações de vídeo</a:t>
            </a:r>
            <a:r>
              <a:rPr lang="pt-PT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842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30"/>
    </mc:Choice>
    <mc:Fallback xmlns="">
      <p:transition spd="slow" advTm="4083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40607-88A4-848B-53BD-09F42CA53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DE95D4-D312-F130-6CAB-EC4081334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Como começar 🚀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D55C12D-EE43-FD43-F3D5-0F858F2F3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395" y="1412594"/>
            <a:ext cx="11088420" cy="514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pt-PT" altLang="pt-PT" sz="2800" dirty="0"/>
              <a:t>O utilizador deve ser maior de 18 anos</a:t>
            </a:r>
          </a:p>
          <a:p>
            <a:pPr marL="457200" marR="0" lvl="0" indent="-4572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pt-PT" altLang="pt-PT" sz="2800" dirty="0"/>
              <a:t>Ter uma conta Google</a:t>
            </a:r>
          </a:p>
          <a:p>
            <a:pPr marL="457200" marR="0" lvl="0" indent="-4572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pt-PT" altLang="pt-PT" sz="2800" dirty="0">
                <a:hlinkClick r:id="rId2"/>
              </a:rPr>
              <a:t>Aceder ao link Notebooklm.google.com</a:t>
            </a:r>
            <a:endParaRPr lang="pt-PT" altLang="pt-PT" sz="2800" dirty="0"/>
          </a:p>
          <a:p>
            <a:pPr marL="457200" marR="0" lvl="0" indent="-4572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pt-PT" altLang="pt-PT" sz="2800" dirty="0"/>
              <a:t>Clique em "Criar Novo" (</a:t>
            </a:r>
            <a:r>
              <a:rPr lang="pt-PT" altLang="pt-PT" sz="2800" dirty="0" err="1"/>
              <a:t>Create</a:t>
            </a:r>
            <a:r>
              <a:rPr lang="pt-PT" altLang="pt-PT" sz="2800" dirty="0"/>
              <a:t> New) </a:t>
            </a:r>
          </a:p>
          <a:p>
            <a:pPr marL="457200" marR="0" lvl="0" indent="-4572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pt-PT" altLang="pt-PT" sz="2800" dirty="0"/>
              <a:t>Dê um nome ao seu </a:t>
            </a:r>
            <a:r>
              <a:rPr lang="pt-PT" altLang="pt-PT" sz="2800" dirty="0" err="1"/>
              <a:t>notebook</a:t>
            </a:r>
            <a:r>
              <a:rPr lang="pt-PT" altLang="pt-PT" sz="2800" dirty="0"/>
              <a:t> (</a:t>
            </a:r>
            <a:r>
              <a:rPr lang="pt-PT" altLang="pt-PT" sz="2800" dirty="0" err="1"/>
              <a:t>ex</a:t>
            </a:r>
            <a:r>
              <a:rPr lang="pt-PT" altLang="pt-PT" sz="2800" dirty="0"/>
              <a:t>: "Inteligência Artificial no Ensino")</a:t>
            </a:r>
          </a:p>
          <a:p>
            <a:pPr marL="457200" marR="0" lvl="0" indent="-4572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endParaRPr lang="pt-PT" altLang="pt-PT" sz="2800" dirty="0"/>
          </a:p>
        </p:txBody>
      </p:sp>
    </p:spTree>
    <p:extLst>
      <p:ext uri="{BB962C8B-B14F-4D97-AF65-F5344CB8AC3E}">
        <p14:creationId xmlns:p14="http://schemas.microsoft.com/office/powerpoint/2010/main" val="331230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75"/>
    </mc:Choice>
    <mc:Fallback xmlns="">
      <p:transition spd="slow" advTm="5787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27268B-D849-4ABB-66C3-75A2EDF6B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408EE5-0651-27B0-376C-06E02BF9B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Como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começar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366E11-DC16-D2D9-0522-F3A2E7A842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4329" y="2548759"/>
            <a:ext cx="6100264" cy="3355144"/>
          </a:xfrm>
          <a:prstGeom prst="rect">
            <a:avLst/>
          </a:prstGeom>
          <a:noFill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882AF13-E237-3B1E-9CB9-F08AB57FB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77" y="2195294"/>
            <a:ext cx="5499770" cy="406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85800" indent="-4572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pt-PT" sz="2800" b="1" dirty="0"/>
              <a:t>Input (Fontes) </a:t>
            </a:r>
            <a:r>
              <a:rPr lang="en-US" altLang="pt-PT" sz="2800" dirty="0"/>
              <a:t>- </a:t>
            </a:r>
            <a:r>
              <a:rPr lang="en-US" altLang="pt-PT" sz="2800" dirty="0" err="1"/>
              <a:t>Adicionar</a:t>
            </a:r>
            <a:r>
              <a:rPr lang="en-US" altLang="pt-PT" sz="2800" dirty="0"/>
              <a:t> </a:t>
            </a:r>
            <a:r>
              <a:rPr lang="en-US" altLang="pt-PT" sz="2800" dirty="0" err="1"/>
              <a:t>os</a:t>
            </a:r>
            <a:r>
              <a:rPr lang="en-US" altLang="pt-PT" sz="2800" dirty="0"/>
              <a:t> </a:t>
            </a:r>
            <a:r>
              <a:rPr lang="en-US" altLang="pt-PT" sz="2800" dirty="0" err="1"/>
              <a:t>conteúdos</a:t>
            </a:r>
            <a:r>
              <a:rPr lang="en-US" altLang="pt-PT" sz="2800" dirty="0"/>
              <a:t> </a:t>
            </a:r>
          </a:p>
          <a:p>
            <a:pPr marL="685800" indent="-4572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pt-PT" sz="2800" b="1" dirty="0"/>
              <a:t>Chat (</a:t>
            </a:r>
            <a:r>
              <a:rPr lang="en-US" altLang="pt-PT" sz="2800" b="1" dirty="0" err="1"/>
              <a:t>interação</a:t>
            </a:r>
            <a:r>
              <a:rPr lang="en-US" altLang="pt-PT" sz="2800" b="1" dirty="0"/>
              <a:t>) </a:t>
            </a:r>
            <a:r>
              <a:rPr lang="en-US" altLang="pt-PT" sz="2800" dirty="0"/>
              <a:t>- Fazer </a:t>
            </a:r>
            <a:r>
              <a:rPr lang="en-US" altLang="pt-PT" sz="2800" dirty="0" err="1"/>
              <a:t>perguntas</a:t>
            </a:r>
            <a:r>
              <a:rPr lang="en-US" altLang="pt-PT" sz="2800" dirty="0"/>
              <a:t> </a:t>
            </a:r>
            <a:r>
              <a:rPr lang="en-US" altLang="pt-PT" sz="2800" dirty="0" err="1"/>
              <a:t>na</a:t>
            </a:r>
            <a:r>
              <a:rPr lang="en-US" altLang="pt-PT" sz="2800" dirty="0"/>
              <a:t> </a:t>
            </a:r>
            <a:r>
              <a:rPr lang="en-US" altLang="pt-PT" sz="2800" dirty="0" err="1"/>
              <a:t>caixa</a:t>
            </a:r>
            <a:r>
              <a:rPr lang="en-US" altLang="pt-PT" sz="2800" dirty="0"/>
              <a:t> de chat</a:t>
            </a:r>
          </a:p>
          <a:p>
            <a:pPr marL="685800" indent="-4572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pt-PT" sz="2800" b="1" dirty="0"/>
              <a:t>Output (</a:t>
            </a:r>
            <a:r>
              <a:rPr lang="en-US" altLang="pt-PT" sz="2800" b="1" dirty="0" err="1"/>
              <a:t>Recurso</a:t>
            </a:r>
            <a:r>
              <a:rPr lang="en-US" altLang="pt-PT" sz="2800" b="1" dirty="0"/>
              <a:t>) - </a:t>
            </a:r>
            <a:r>
              <a:rPr lang="en-US" altLang="pt-PT" sz="2800" dirty="0" err="1"/>
              <a:t>produto</a:t>
            </a:r>
            <a:r>
              <a:rPr lang="en-US" altLang="pt-PT" sz="2800" dirty="0"/>
              <a:t> final</a:t>
            </a:r>
            <a:endParaRPr lang="pt-PT" sz="2800" dirty="0"/>
          </a:p>
        </p:txBody>
      </p:sp>
      <p:pic>
        <p:nvPicPr>
          <p:cNvPr id="8" name="Imagem 7" descr="🔓">
            <a:extLst>
              <a:ext uri="{FF2B5EF4-FFF2-40B4-BE49-F238E27FC236}">
                <a16:creationId xmlns:a16="http://schemas.microsoft.com/office/drawing/2014/main" id="{560A0DAB-00DD-F6F7-AC61-BAC353A56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48" y="992841"/>
            <a:ext cx="688975" cy="688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645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65"/>
    </mc:Choice>
    <mc:Fallback xmlns="">
      <p:transition spd="slow" advTm="1426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heme/theme1.xml><?xml version="1.0" encoding="utf-8"?>
<a:theme xmlns:a="http://schemas.openxmlformats.org/drawingml/2006/main" name="Tema do Offic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1B55D915BA19D4098E9D95CCCB2D510" ma:contentTypeVersion="13" ma:contentTypeDescription="Criar um novo documento." ma:contentTypeScope="" ma:versionID="af7a4d6d3f0976e223e25fee6f889393">
  <xsd:schema xmlns:xsd="http://www.w3.org/2001/XMLSchema" xmlns:xs="http://www.w3.org/2001/XMLSchema" xmlns:p="http://schemas.microsoft.com/office/2006/metadata/properties" xmlns:ns2="1434325c-1e02-4d0e-ae5a-c5ae96817b55" xmlns:ns3="6167d5aa-fd4d-49dd-a261-2a69b9bf4f6f" targetNamespace="http://schemas.microsoft.com/office/2006/metadata/properties" ma:root="true" ma:fieldsID="be9371c02ac283b0c1c93bb8b5626113" ns2:_="" ns3:_="">
    <xsd:import namespace="1434325c-1e02-4d0e-ae5a-c5ae96817b55"/>
    <xsd:import namespace="6167d5aa-fd4d-49dd-a261-2a69b9bf4f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34325c-1e02-4d0e-ae5a-c5ae96817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m" ma:readOnly="false" ma:fieldId="{5cf76f15-5ced-4ddc-b409-7134ff3c332f}" ma:taxonomyMulti="true" ma:sspId="3e81c570-d2a4-40b5-9981-eef115b357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67d5aa-fd4d-49dd-a261-2a69b9bf4f6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ebeaf5c-0668-46e2-a431-4287fc776140}" ma:internalName="TaxCatchAll" ma:showField="CatchAllData" ma:web="6167d5aa-fd4d-49dd-a261-2a69b9bf4f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34325c-1e02-4d0e-ae5a-c5ae96817b55">
      <Terms xmlns="http://schemas.microsoft.com/office/infopath/2007/PartnerControls"/>
    </lcf76f155ced4ddcb4097134ff3c332f>
    <TaxCatchAll xmlns="6167d5aa-fd4d-49dd-a261-2a69b9bf4f6f" xsi:nil="true"/>
  </documentManagement>
</p:properties>
</file>

<file path=customXml/itemProps1.xml><?xml version="1.0" encoding="utf-8"?>
<ds:datastoreItem xmlns:ds="http://schemas.openxmlformats.org/officeDocument/2006/customXml" ds:itemID="{36730D8D-B2C7-4029-8567-729249C95143}"/>
</file>

<file path=customXml/itemProps2.xml><?xml version="1.0" encoding="utf-8"?>
<ds:datastoreItem xmlns:ds="http://schemas.openxmlformats.org/officeDocument/2006/customXml" ds:itemID="{F437F571-4973-4358-9A93-5AD0009D9EC5}"/>
</file>

<file path=customXml/itemProps3.xml><?xml version="1.0" encoding="utf-8"?>
<ds:datastoreItem xmlns:ds="http://schemas.openxmlformats.org/officeDocument/2006/customXml" ds:itemID="{903DEB30-6FEF-438B-AA39-869F772B9FE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3934</TotalTime>
  <Words>843</Words>
  <Application>Microsoft Office PowerPoint</Application>
  <PresentationFormat>Ecrã Panorâmico</PresentationFormat>
  <Paragraphs>95</Paragraphs>
  <Slides>14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Courier New</vt:lpstr>
      <vt:lpstr>Sorts Mill Goudy</vt:lpstr>
      <vt:lpstr>Tex Gyre Bonum Bold</vt:lpstr>
      <vt:lpstr>Tema do Office</vt:lpstr>
      <vt:lpstr>Apresentação do PowerPoint</vt:lpstr>
      <vt:lpstr>Aprender sobre qualquer assunto 10x mais rápido</vt:lpstr>
      <vt:lpstr>Apresentação do PowerPoint</vt:lpstr>
      <vt:lpstr>O que é </vt:lpstr>
      <vt:lpstr>Vantagens para alunos </vt:lpstr>
      <vt:lpstr>Como funciona os notebooks 📘</vt:lpstr>
      <vt:lpstr>Como funciona os notebooks ✅ - Limite da conta gratuita</vt:lpstr>
      <vt:lpstr>Como começar 🚀</vt:lpstr>
      <vt:lpstr>Como começar </vt:lpstr>
      <vt:lpstr>Input -fontes</vt:lpstr>
      <vt:lpstr>Chat - interações</vt:lpstr>
      <vt:lpstr>Output – Criação dos recursos</vt:lpstr>
      <vt:lpstr>Output</vt:lpstr>
      <vt:lpstr>Exemplos de aplicação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ÁLVARO MIGUEL ROSENDO PATRÍCIO</dc:creator>
  <cp:lastModifiedBy>ÁLVARO MIGUEL ROSENDO PATRÍCIO</cp:lastModifiedBy>
  <cp:revision>12</cp:revision>
  <dcterms:created xsi:type="dcterms:W3CDTF">2025-10-29T23:21:17Z</dcterms:created>
  <dcterms:modified xsi:type="dcterms:W3CDTF">2025-11-03T21:45:50Z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0x010100C1B55D915BA19D4098E9D95CCCB2D510</vt:lpwstr>
  </property>
</Properties>
</file>