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4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8288000" cy="10287000"/>
  <p:notesSz cx="6858000" cy="9144000"/>
  <p:embeddedFontLst>
    <p:embeddedFont>
      <p:font typeface="Open Sans Bold" charset="0"/>
      <p:regular r:id="rId44"/>
    </p:embeddedFont>
    <p:embeddedFont>
      <p:font typeface="Open Sans" charset="0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Open Sans Italics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deepl.com/en/translator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.google.pt/?sl=auto&amp;tl=zu&amp;op=translat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gemini.google.com/app?hl=pt-PT" TargetMode="External"/><Relationship Id="rId7" Type="http://schemas.openxmlformats.org/officeDocument/2006/relationships/hyperlink" Target="https://copilot.microsof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chatgpt.com" TargetMode="Externa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pt-br/translator/educ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SGM-vrs0e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transcribe-your-recordings-7fc2efec-245e-45f0-b053-2a97531ecf57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pt-pt/edge/features/immersive-reader?form=MT016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6sNbCZJRM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qeQByqf_f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61kr6CvsD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video" Target="../media/VAG5p2ZkK10.mp4"/><Relationship Id="rId5" Type="http://schemas.openxmlformats.org/officeDocument/2006/relationships/image" Target="../media/image21.jpeg"/><Relationship Id="rId4" Type="http://schemas.microsoft.com/office/2007/relationships/media" Target="../media/VAG5p2ZkK10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03179" y="395176"/>
            <a:ext cx="3059954" cy="1398512"/>
          </a:xfrm>
          <a:custGeom>
            <a:avLst/>
            <a:gdLst/>
            <a:ahLst/>
            <a:cxnLst/>
            <a:rect l="l" t="t" r="r" b="b"/>
            <a:pathLst>
              <a:path w="3059954" h="1398512">
                <a:moveTo>
                  <a:pt x="0" y="0"/>
                </a:moveTo>
                <a:lnTo>
                  <a:pt x="3059954" y="0"/>
                </a:lnTo>
                <a:lnTo>
                  <a:pt x="3059954" y="1398513"/>
                </a:lnTo>
                <a:lnTo>
                  <a:pt x="0" y="13985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4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31264" y="-14485"/>
            <a:ext cx="3874217" cy="3217542"/>
          </a:xfrm>
          <a:custGeom>
            <a:avLst/>
            <a:gdLst/>
            <a:ahLst/>
            <a:cxnLst/>
            <a:rect l="l" t="t" r="r" b="b"/>
            <a:pathLst>
              <a:path w="3874217" h="3217542">
                <a:moveTo>
                  <a:pt x="0" y="0"/>
                </a:moveTo>
                <a:lnTo>
                  <a:pt x="3874217" y="0"/>
                </a:lnTo>
                <a:lnTo>
                  <a:pt x="3874217" y="3217542"/>
                </a:lnTo>
                <a:lnTo>
                  <a:pt x="0" y="32175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7907" b="-11458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779398" y="8806412"/>
            <a:ext cx="4879996" cy="1480588"/>
            <a:chOff x="0" y="0"/>
            <a:chExt cx="6506661" cy="19741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71244" cy="1974118"/>
            </a:xfrm>
            <a:custGeom>
              <a:avLst/>
              <a:gdLst/>
              <a:ahLst/>
              <a:cxnLst/>
              <a:rect l="l" t="t" r="r" b="b"/>
              <a:pathLst>
                <a:path w="2171244" h="1974118">
                  <a:moveTo>
                    <a:pt x="0" y="0"/>
                  </a:moveTo>
                  <a:lnTo>
                    <a:pt x="2171244" y="0"/>
                  </a:lnTo>
                  <a:lnTo>
                    <a:pt x="2171244" y="1974118"/>
                  </a:lnTo>
                  <a:lnTo>
                    <a:pt x="0" y="1974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171244" y="146521"/>
              <a:ext cx="1542840" cy="1542840"/>
            </a:xfrm>
            <a:custGeom>
              <a:avLst/>
              <a:gdLst/>
              <a:ahLst/>
              <a:cxnLst/>
              <a:rect l="l" t="t" r="r" b="b"/>
              <a:pathLst>
                <a:path w="1542840" h="1542840">
                  <a:moveTo>
                    <a:pt x="0" y="0"/>
                  </a:moveTo>
                  <a:lnTo>
                    <a:pt x="1542839" y="0"/>
                  </a:lnTo>
                  <a:lnTo>
                    <a:pt x="1542839" y="1542840"/>
                  </a:lnTo>
                  <a:lnTo>
                    <a:pt x="0" y="154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866570" y="146521"/>
              <a:ext cx="2640091" cy="1453859"/>
            </a:xfrm>
            <a:custGeom>
              <a:avLst/>
              <a:gdLst/>
              <a:ahLst/>
              <a:cxnLst/>
              <a:rect l="l" t="t" r="r" b="b"/>
              <a:pathLst>
                <a:path w="2640091" h="1453859">
                  <a:moveTo>
                    <a:pt x="0" y="0"/>
                  </a:moveTo>
                  <a:lnTo>
                    <a:pt x="2640091" y="0"/>
                  </a:lnTo>
                  <a:lnTo>
                    <a:pt x="2640091" y="1453858"/>
                  </a:lnTo>
                  <a:lnTo>
                    <a:pt x="0" y="1453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90712" y="263711"/>
            <a:ext cx="5597784" cy="1529977"/>
          </a:xfrm>
          <a:custGeom>
            <a:avLst/>
            <a:gdLst/>
            <a:ahLst/>
            <a:cxnLst/>
            <a:rect l="l" t="t" r="r" b="b"/>
            <a:pathLst>
              <a:path w="5597784" h="1529977">
                <a:moveTo>
                  <a:pt x="0" y="0"/>
                </a:moveTo>
                <a:lnTo>
                  <a:pt x="5597785" y="0"/>
                </a:lnTo>
                <a:lnTo>
                  <a:pt x="5597785" y="1529978"/>
                </a:lnTo>
                <a:lnTo>
                  <a:pt x="0" y="152997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r="-5137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12737" y="2973083"/>
            <a:ext cx="14862526" cy="1659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1E349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INTELIGÊNCIA ARTIFICIAL NA EDUCAÇÃO: INSPIRAR, INOVAR E TRANSFORMAR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47237" y="5126731"/>
            <a:ext cx="3242270" cy="2114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E349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Carla Granadeiro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E349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Guilherme Mota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E349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Rui Dias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E349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Sandra Nobre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28606" y="7764260"/>
            <a:ext cx="50307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E3492"/>
                </a:solidFill>
                <a:latin typeface="Open Sans"/>
                <a:ea typeface="Open Sans"/>
                <a:cs typeface="Open Sans"/>
                <a:sym typeface="Open Sans"/>
              </a:rPr>
              <a:t>26 de novembro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86400" y="1684011"/>
            <a:ext cx="7315200" cy="54864"/>
          </a:xfrm>
          <a:custGeom>
            <a:avLst/>
            <a:gdLst/>
            <a:ahLst/>
            <a:cxnLst/>
            <a:rect l="l" t="t" r="r" b="b"/>
            <a:pathLst>
              <a:path w="7315200" h="54864">
                <a:moveTo>
                  <a:pt x="0" y="0"/>
                </a:moveTo>
                <a:lnTo>
                  <a:pt x="7315200" y="0"/>
                </a:lnTo>
                <a:lnTo>
                  <a:pt x="7315200" y="54864"/>
                </a:lnTo>
                <a:lnTo>
                  <a:pt x="0" y="548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0421" y="1822687"/>
            <a:ext cx="6787158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1E3E9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ChatGPT &amp; Moodle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581461" y="3328271"/>
            <a:ext cx="11506960" cy="82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b="1" u="sng">
                <a:solidFill>
                  <a:srgbClr val="1E349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 que vamos aprender hoje: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5833" y="4699235"/>
            <a:ext cx="13290857" cy="557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Pedir ao ChatGPT para gerar perguntas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Prompts úteis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Estrutura de um ficheiro GIFT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Importação para o Moodle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Boas práticas</a:t>
            </a:r>
          </a:p>
          <a:p>
            <a:pPr algn="l">
              <a:lnSpc>
                <a:spcPts val="6300"/>
              </a:lnSpc>
            </a:pPr>
            <a:endParaRPr/>
          </a:p>
          <a:p>
            <a:pPr algn="l">
              <a:lnSpc>
                <a:spcPts val="6300"/>
              </a:lnSpc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24660" y="2588578"/>
            <a:ext cx="7234640" cy="4960864"/>
          </a:xfrm>
          <a:custGeom>
            <a:avLst/>
            <a:gdLst/>
            <a:ahLst/>
            <a:cxnLst/>
            <a:rect l="l" t="t" r="r" b="b"/>
            <a:pathLst>
              <a:path w="7234640" h="4960864">
                <a:moveTo>
                  <a:pt x="0" y="0"/>
                </a:moveTo>
                <a:lnTo>
                  <a:pt x="7234640" y="0"/>
                </a:lnTo>
                <a:lnTo>
                  <a:pt x="7234640" y="4960865"/>
                </a:lnTo>
                <a:lnTo>
                  <a:pt x="0" y="496086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l="-1954" r="-195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7907" b="-114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0793" y="2588578"/>
            <a:ext cx="7445950" cy="4960864"/>
          </a:xfrm>
          <a:custGeom>
            <a:avLst/>
            <a:gdLst/>
            <a:ahLst/>
            <a:cxnLst/>
            <a:rect l="l" t="t" r="r" b="b"/>
            <a:pathLst>
              <a:path w="7445950" h="4960864">
                <a:moveTo>
                  <a:pt x="0" y="0"/>
                </a:moveTo>
                <a:lnTo>
                  <a:pt x="7445951" y="0"/>
                </a:lnTo>
                <a:lnTo>
                  <a:pt x="7445951" y="4960865"/>
                </a:lnTo>
                <a:lnTo>
                  <a:pt x="0" y="496086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4108" y="8371205"/>
            <a:ext cx="26536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Chatbot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68900" y="7911371"/>
            <a:ext cx="13786058" cy="1835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12"/>
              </a:lnSpc>
            </a:pPr>
            <a:r>
              <a:rPr lang="en-US" sz="3508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Um chatbot é um </a:t>
            </a:r>
            <a:r>
              <a:rPr lang="en-US" sz="3508" i="1">
                <a:solidFill>
                  <a:srgbClr val="102C8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software</a:t>
            </a:r>
            <a:r>
              <a:rPr lang="en-US" sz="3508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 que simula conversas humanas, utilizando IA para interagir com os utilizadores por meio de texto ou voz, respondendo a perguntas e/ou executando tarefas.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96041" y="3239573"/>
            <a:ext cx="10550440" cy="2678328"/>
          </a:xfrm>
          <a:custGeom>
            <a:avLst/>
            <a:gdLst/>
            <a:ahLst/>
            <a:cxnLst/>
            <a:rect l="l" t="t" r="r" b="b"/>
            <a:pathLst>
              <a:path w="10550440" h="2678328">
                <a:moveTo>
                  <a:pt x="0" y="0"/>
                </a:moveTo>
                <a:lnTo>
                  <a:pt x="10550440" y="0"/>
                </a:lnTo>
                <a:lnTo>
                  <a:pt x="10550440" y="2678327"/>
                </a:lnTo>
                <a:lnTo>
                  <a:pt x="0" y="267832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7907" b="-1145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829301" y="6740300"/>
            <a:ext cx="548392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www.mizou.com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79692" y="1936987"/>
            <a:ext cx="11928615" cy="7952410"/>
          </a:xfrm>
          <a:custGeom>
            <a:avLst/>
            <a:gdLst/>
            <a:ahLst/>
            <a:cxnLst/>
            <a:rect l="l" t="t" r="r" b="b"/>
            <a:pathLst>
              <a:path w="11928615" h="7952410">
                <a:moveTo>
                  <a:pt x="0" y="0"/>
                </a:moveTo>
                <a:lnTo>
                  <a:pt x="11928616" y="0"/>
                </a:lnTo>
                <a:lnTo>
                  <a:pt x="11928616" y="7952411"/>
                </a:lnTo>
                <a:lnTo>
                  <a:pt x="0" y="795241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02618" y="1744579"/>
            <a:ext cx="13708378" cy="7476778"/>
          </a:xfrm>
          <a:custGeom>
            <a:avLst/>
            <a:gdLst/>
            <a:ahLst/>
            <a:cxnLst/>
            <a:rect l="l" t="t" r="r" b="b"/>
            <a:pathLst>
              <a:path w="13708378" h="7476778">
                <a:moveTo>
                  <a:pt x="0" y="0"/>
                </a:moveTo>
                <a:lnTo>
                  <a:pt x="13708378" y="0"/>
                </a:lnTo>
                <a:lnTo>
                  <a:pt x="13708378" y="7476778"/>
                </a:lnTo>
                <a:lnTo>
                  <a:pt x="0" y="747677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89681" y="2911712"/>
            <a:ext cx="1534826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 apoiar alunos com dificuldades na Lingua Portuguesa?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60787"/>
            <a:ext cx="1687022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estrangeiros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2007" y="3924538"/>
            <a:ext cx="156559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DeepL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149" y="5334238"/>
            <a:ext cx="1654570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Tradução de alta qualidade: Respeita muito bem a gramática do PT-PT;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Pago. Gratuito (com limites de caracteres/ficheiros);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Tradução de ficheiros: A versão gratuita permite traduzir documentos inteiros (PDF, Word, PPT) mantendo a formatação original (limitado a alguns por mês);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professor pode traduzir rapidamente uma ficha de trabalho para a língua materna do aluno para que ele não perca o conteúdo da matéria enquanto aprende a língua.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deepl.com/en/translator"/>
          </p:cNvPr>
          <p:cNvSpPr/>
          <p:nvPr/>
        </p:nvSpPr>
        <p:spPr>
          <a:xfrm>
            <a:off x="4047004" y="3264706"/>
            <a:ext cx="9686410" cy="3452072"/>
          </a:xfrm>
          <a:custGeom>
            <a:avLst/>
            <a:gdLst/>
            <a:ahLst/>
            <a:cxnLst/>
            <a:rect l="l" t="t" r="r" b="b"/>
            <a:pathLst>
              <a:path w="9686410" h="3452072">
                <a:moveTo>
                  <a:pt x="0" y="0"/>
                </a:moveTo>
                <a:lnTo>
                  <a:pt x="9686410" y="0"/>
                </a:lnTo>
                <a:lnTo>
                  <a:pt x="9686410" y="3452072"/>
                </a:lnTo>
                <a:lnTo>
                  <a:pt x="0" y="345207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89681" y="2911712"/>
            <a:ext cx="1534826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 apoiar alunos com dificuldades na Lingua Portuguesa?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60787"/>
            <a:ext cx="1687022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estrangeiros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2007" y="3924538"/>
            <a:ext cx="156559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Google Tradutor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149" y="5334238"/>
            <a:ext cx="1654570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Tradução de texto, voz e fotografia (folhas, cartazes da sala, exercícios).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aluno pode ouvir a pronúncia em português europeu.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Útil para comunicação rápida professor–aluno.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Funciona em telemóvel ou computador;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Totalmente gratuito;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Suporta mais de 100 idiomas e permite a tradução offline, o que é útil em escolas com acesso limitado à internet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translate.google.pt/?sl=auto&amp;tl=zu&amp;op=translate"/>
          </p:cNvPr>
          <p:cNvSpPr/>
          <p:nvPr/>
        </p:nvSpPr>
        <p:spPr>
          <a:xfrm>
            <a:off x="4786183" y="2710322"/>
            <a:ext cx="8091538" cy="4546416"/>
          </a:xfrm>
          <a:custGeom>
            <a:avLst/>
            <a:gdLst/>
            <a:ahLst/>
            <a:cxnLst/>
            <a:rect l="l" t="t" r="r" b="b"/>
            <a:pathLst>
              <a:path w="8091538" h="4546416">
                <a:moveTo>
                  <a:pt x="0" y="0"/>
                </a:moveTo>
                <a:lnTo>
                  <a:pt x="8091538" y="0"/>
                </a:lnTo>
                <a:lnTo>
                  <a:pt x="8091538" y="4546416"/>
                </a:lnTo>
                <a:lnTo>
                  <a:pt x="0" y="454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89681" y="2911712"/>
            <a:ext cx="1534826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 apoiar alunos com dificuldades na Lingua Portuguesa?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60787"/>
            <a:ext cx="1687022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estrangeiros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2007" y="3924538"/>
            <a:ext cx="156559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ChatGPT / Copilot / Gemini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149" y="5334238"/>
            <a:ext cx="16545702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Utilizar "chatbots" de IA generativa não para criar conteúdo do zero, mas para adaptar o existente;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Simplificação de Texto: A IA pode pegar num texto complexo de História ou Ciências e reescrevê-lo em "Português simples" ou por tópicos, facilitando a leitura para quem ainda domina pouco a língua;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Criação de Glossários: EX: Pedir à IA para extrair as 10 palavras mais difíceis de um texto e criar um glossário bilingue instantâneo;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Versões gratuitas são suficientes.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04486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86146" y="2564577"/>
            <a:ext cx="275520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Sumário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96191" y="3427261"/>
            <a:ext cx="16327295" cy="68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O projeto Erasmus+ “AI tools for VET Schools”</a:t>
            </a:r>
          </a:p>
          <a:p>
            <a:pPr algn="just">
              <a:lnSpc>
                <a:spcPts val="5880"/>
              </a:lnSpc>
            </a:pPr>
            <a:endParaRPr/>
          </a:p>
          <a:p>
            <a:pPr algn="just">
              <a:lnSpc>
                <a:spcPts val="5880"/>
              </a:lnSpc>
            </a:pPr>
            <a:r>
              <a:rPr lang="en-US" sz="4200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    Ferramentas de IA:</a:t>
            </a:r>
          </a:p>
          <a:p>
            <a:pPr algn="just">
              <a:lnSpc>
                <a:spcPts val="5880"/>
              </a:lnSpc>
            </a:pPr>
            <a:endParaRPr/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NotebookLM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Moodle automatizando testes com IA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ChatBot - Mizou</a:t>
            </a:r>
          </a:p>
          <a:p>
            <a:pPr marL="906780" lvl="1" indent="-453390" algn="just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Ferramentas para a inclusão na sala de aula</a:t>
            </a:r>
          </a:p>
          <a:p>
            <a:pPr algn="ctr">
              <a:lnSpc>
                <a:spcPts val="7578"/>
              </a:lnSpc>
            </a:pPr>
            <a:endParaRPr/>
          </a:p>
        </p:txBody>
      </p:sp>
      <p:sp>
        <p:nvSpPr>
          <p:cNvPr id="5" name="Freeform 5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55626" y="2378180"/>
            <a:ext cx="9612995" cy="72097"/>
          </a:xfrm>
          <a:custGeom>
            <a:avLst/>
            <a:gdLst/>
            <a:ahLst/>
            <a:cxnLst/>
            <a:rect l="l" t="t" r="r" b="b"/>
            <a:pathLst>
              <a:path w="9612995" h="72097">
                <a:moveTo>
                  <a:pt x="0" y="0"/>
                </a:moveTo>
                <a:lnTo>
                  <a:pt x="9612995" y="0"/>
                </a:lnTo>
                <a:lnTo>
                  <a:pt x="9612995" y="72097"/>
                </a:lnTo>
                <a:lnTo>
                  <a:pt x="0" y="7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gemini.google.com/app?hl=pt-PT"/>
          </p:cNvPr>
          <p:cNvSpPr/>
          <p:nvPr/>
        </p:nvSpPr>
        <p:spPr>
          <a:xfrm>
            <a:off x="2229857" y="2833518"/>
            <a:ext cx="5387039" cy="3016742"/>
          </a:xfrm>
          <a:custGeom>
            <a:avLst/>
            <a:gdLst/>
            <a:ahLst/>
            <a:cxnLst/>
            <a:rect l="l" t="t" r="r" b="b"/>
            <a:pathLst>
              <a:path w="5387039" h="3016742">
                <a:moveTo>
                  <a:pt x="0" y="0"/>
                </a:moveTo>
                <a:lnTo>
                  <a:pt x="5387039" y="0"/>
                </a:lnTo>
                <a:lnTo>
                  <a:pt x="5387039" y="3016743"/>
                </a:lnTo>
                <a:lnTo>
                  <a:pt x="0" y="301674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Freeform 5">
            <a:hlinkClick r:id="rId5" tooltip="https://chatgpt.com"/>
          </p:cNvPr>
          <p:cNvSpPr/>
          <p:nvPr/>
        </p:nvSpPr>
        <p:spPr>
          <a:xfrm>
            <a:off x="10868750" y="2833518"/>
            <a:ext cx="5737362" cy="3016742"/>
          </a:xfrm>
          <a:custGeom>
            <a:avLst/>
            <a:gdLst/>
            <a:ahLst/>
            <a:cxnLst/>
            <a:rect l="l" t="t" r="r" b="b"/>
            <a:pathLst>
              <a:path w="5737362" h="3016742">
                <a:moveTo>
                  <a:pt x="0" y="0"/>
                </a:moveTo>
                <a:lnTo>
                  <a:pt x="5737363" y="0"/>
                </a:lnTo>
                <a:lnTo>
                  <a:pt x="5737363" y="3016743"/>
                </a:lnTo>
                <a:lnTo>
                  <a:pt x="0" y="30167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6" name="Freeform 6">
            <a:hlinkClick r:id="rId7" tooltip="https://copilot.microsoft.com"/>
          </p:cNvPr>
          <p:cNvSpPr/>
          <p:nvPr/>
        </p:nvSpPr>
        <p:spPr>
          <a:xfrm>
            <a:off x="7616896" y="6301956"/>
            <a:ext cx="5279186" cy="2956344"/>
          </a:xfrm>
          <a:custGeom>
            <a:avLst/>
            <a:gdLst/>
            <a:ahLst/>
            <a:cxnLst/>
            <a:rect l="l" t="t" r="r" b="b"/>
            <a:pathLst>
              <a:path w="5279186" h="2956344">
                <a:moveTo>
                  <a:pt x="0" y="0"/>
                </a:moveTo>
                <a:lnTo>
                  <a:pt x="5279186" y="0"/>
                </a:lnTo>
                <a:lnTo>
                  <a:pt x="5279186" y="2956344"/>
                </a:lnTo>
                <a:lnTo>
                  <a:pt x="0" y="295634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90683" y="2911712"/>
            <a:ext cx="15346263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 apoiar alunos com dificuldades na Língua Portuguesa?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60787"/>
            <a:ext cx="16870229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estrangeiros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6029" y="3924538"/>
            <a:ext cx="156559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Microsoft Translator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1149" y="5334238"/>
            <a:ext cx="1654570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Tradução por voz em tempo real durante aulas;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Professor fala → aluno vê texto em português + tradução na sua língua;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Funciona em telemóvel ou computador;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Excelente para alunos que não entendem instruções básicas;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Totalmente gratuito;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Para dar instruções rápidas e diretas a um aluno que não compreendeu uma tarefa. O professor fala em PT, o telemóvel mostra escrito na língua do aluno.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www.microsoft.com/pt-br/translator/education/"/>
          </p:cNvPr>
          <p:cNvSpPr/>
          <p:nvPr/>
        </p:nvSpPr>
        <p:spPr>
          <a:xfrm>
            <a:off x="6911322" y="3110710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0803" y="1834816"/>
            <a:ext cx="13708378" cy="7476778"/>
          </a:xfrm>
          <a:custGeom>
            <a:avLst/>
            <a:gdLst/>
            <a:ahLst/>
            <a:cxnLst/>
            <a:rect l="l" t="t" r="r" b="b"/>
            <a:pathLst>
              <a:path w="13708378" h="7476778">
                <a:moveTo>
                  <a:pt x="0" y="0"/>
                </a:moveTo>
                <a:lnTo>
                  <a:pt x="13708378" y="0"/>
                </a:lnTo>
                <a:lnTo>
                  <a:pt x="13708378" y="7476778"/>
                </a:lnTo>
                <a:lnTo>
                  <a:pt x="0" y="747677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auditivas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9401" y="3383116"/>
            <a:ext cx="17409528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Google Live Transcribe / Transcrição Instantânea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659591"/>
            <a:ext cx="16545702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Transcreve em português europeu com boa precisão;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aluno coloca o telemóvel em cima da mesa → vê legendas em tempo real;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Excelente em salas de aula e ambientes com ruído moderado;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Totalmente gratuito (Android);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Alertas de sons: Avisa se tocar uma campainha ou alguém bater à porta (útil se o aluno estiver muito focado na tarefa)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www.youtube.com/watch?v=sSGM-vrs0eE"/>
          </p:cNvPr>
          <p:cNvSpPr/>
          <p:nvPr/>
        </p:nvSpPr>
        <p:spPr>
          <a:xfrm>
            <a:off x="7157715" y="2864318"/>
            <a:ext cx="4928869" cy="4928869"/>
          </a:xfrm>
          <a:custGeom>
            <a:avLst/>
            <a:gdLst/>
            <a:ahLst/>
            <a:cxnLst/>
            <a:rect l="l" t="t" r="r" b="b"/>
            <a:pathLst>
              <a:path w="4928869" h="4928869">
                <a:moveTo>
                  <a:pt x="0" y="0"/>
                </a:moveTo>
                <a:lnTo>
                  <a:pt x="4928868" y="0"/>
                </a:lnTo>
                <a:lnTo>
                  <a:pt x="4928868" y="4928868"/>
                </a:lnTo>
                <a:lnTo>
                  <a:pt x="0" y="49288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03358" y="3410822"/>
            <a:ext cx="15655942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Legendas Automáticas em Vídeos (YouTube / Microsoft Stream)</a:t>
            </a:r>
          </a:p>
          <a:p>
            <a:pPr algn="ctr">
              <a:lnSpc>
                <a:spcPts val="840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028700" y="5992732"/>
            <a:ext cx="16545702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Usar a IA nativa das plataformas de vídeo para gerar legendas quando se mostram vídeos na aula;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Inclusão imediata: A IA do YouTube já gera legendas razoáveis em PT-PT que podem "salvar" a aula para estes alunos;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 PowerPoint Live (no Teams ou Web), as legendas automáticas também funcionam muito bem em PT-PT.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auditivas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1280" y="3578462"/>
            <a:ext cx="1629557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ChatGPT – Transcrição e Resumo de Áudio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1149" y="4988162"/>
            <a:ext cx="1654570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aluno pode gravar explicações curtas do professor, existe um “voice mode” para mensagens de voz no app: pode-se gravar mensagens de voz que são transcritas para texto;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ChatGPT → cria resumo + explica em linguagem simples;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áudio dessas mensagens é retido enquanto a conversa está no seu histórico. Se apagar a conversa, os clipes de áudio são apagados em até 30 dias.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auditivas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86118" y="4536853"/>
            <a:ext cx="15773182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Exatamente!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me deres o ficheiro áudio, eu posso: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Transcrever palavra por palavra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Limpar ruído ou repetições (se quiseres uma versão mais clara)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Adicionar pontuação e organização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Criar um resumo acessível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✅ Adaptar o texto para alunos com dificuldades auditivas (ex.: mais simples, mais claro)</a:t>
            </a:r>
          </a:p>
          <a:p>
            <a:pPr algn="just">
              <a:lnSpc>
                <a:spcPts val="475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743059" y="2233111"/>
            <a:ext cx="17259300" cy="237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372"/>
              </a:lnSpc>
            </a:pPr>
            <a:r>
              <a:rPr lang="en-US" sz="45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 eu te fornecer o ficheiro audio, tu podes fazer a transcrição para texto, para um aluno que não consiga ouvir bem?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16029" y="3578462"/>
            <a:ext cx="1565594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Microsoft OneNote – Transcription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1149" y="5334238"/>
            <a:ext cx="1654570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Permite gravar o áudio da aula e gera transcrição clara.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Depois o aluno pode rever, copiar e estudar com calma;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Muito útil para alunos que ouvem mal à distância;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Necessário a usar a versão mais recente do OneNote e estar com sessão iniciada no Microsoft 365 para utilizar a funcionalidade;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 arquivos de áudio e as transcrições são guardados numa pasta específica no OneDrive do utilizador.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auditivas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58107"/>
            <a:ext cx="5984885" cy="3008795"/>
          </a:xfrm>
          <a:custGeom>
            <a:avLst/>
            <a:gdLst/>
            <a:ahLst/>
            <a:cxnLst/>
            <a:rect l="l" t="t" r="r" b="b"/>
            <a:pathLst>
              <a:path w="5984885" h="3008795">
                <a:moveTo>
                  <a:pt x="0" y="0"/>
                </a:moveTo>
                <a:lnTo>
                  <a:pt x="5984885" y="0"/>
                </a:lnTo>
                <a:lnTo>
                  <a:pt x="5984885" y="3008795"/>
                </a:lnTo>
                <a:lnTo>
                  <a:pt x="0" y="30087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15734" y="5366902"/>
            <a:ext cx="6610817" cy="4403883"/>
          </a:xfrm>
          <a:custGeom>
            <a:avLst/>
            <a:gdLst/>
            <a:ahLst/>
            <a:cxnLst/>
            <a:rect l="l" t="t" r="r" b="b"/>
            <a:pathLst>
              <a:path w="6610817" h="4403883">
                <a:moveTo>
                  <a:pt x="0" y="0"/>
                </a:moveTo>
                <a:lnTo>
                  <a:pt x="6610817" y="0"/>
                </a:lnTo>
                <a:lnTo>
                  <a:pt x="6610817" y="4403882"/>
                </a:lnTo>
                <a:lnTo>
                  <a:pt x="0" y="440388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41933" y="3419533"/>
            <a:ext cx="6174577" cy="5838767"/>
          </a:xfrm>
          <a:custGeom>
            <a:avLst/>
            <a:gdLst/>
            <a:ahLst/>
            <a:cxnLst/>
            <a:rect l="l" t="t" r="r" b="b"/>
            <a:pathLst>
              <a:path w="6174577" h="5838767">
                <a:moveTo>
                  <a:pt x="0" y="0"/>
                </a:moveTo>
                <a:lnTo>
                  <a:pt x="6174577" y="0"/>
                </a:lnTo>
                <a:lnTo>
                  <a:pt x="6174577" y="5838767"/>
                </a:lnTo>
                <a:lnTo>
                  <a:pt x="0" y="583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support.microsoft.com/en-us/office/transcribe-your-recordings-7fc2efec-245e-45f0-b053-2a97531ecf57"/>
          </p:cNvPr>
          <p:cNvSpPr/>
          <p:nvPr/>
        </p:nvSpPr>
        <p:spPr>
          <a:xfrm>
            <a:off x="6264540" y="3264706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2539" y="1925053"/>
            <a:ext cx="12775068" cy="6677876"/>
          </a:xfrm>
          <a:custGeom>
            <a:avLst/>
            <a:gdLst/>
            <a:ahLst/>
            <a:cxnLst/>
            <a:rect l="l" t="t" r="r" b="b"/>
            <a:pathLst>
              <a:path w="12775068" h="6677876">
                <a:moveTo>
                  <a:pt x="0" y="0"/>
                </a:moveTo>
                <a:lnTo>
                  <a:pt x="12775068" y="0"/>
                </a:lnTo>
                <a:lnTo>
                  <a:pt x="12775068" y="6677876"/>
                </a:lnTo>
                <a:lnTo>
                  <a:pt x="0" y="667787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1280" y="3578462"/>
            <a:ext cx="1677764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Leitura Digital - Leitor Imersivo (Microsoft)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auditivas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1149" y="5334238"/>
            <a:ext cx="16545702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Uma ferramenta integrada no Microsoft Word, Edge (navegador), OneNote e Teams, desenhada para melhorar a leitura;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Adaptação Visual: Permite ao aluno mudar o fundo da página (ex: fundo preto com letras amarelas para alto contraste), aumentar muito o tamanho da letra e espaçar as palavras;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Leitura em Voz Alta: Lê o texto digital com uma voz neural portuguesa muito natural.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21280" y="3578462"/>
            <a:ext cx="16777648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Leitura Digital - Leitor Imersivo (Microsoft)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auditivas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1149" y="5334238"/>
            <a:ext cx="16545702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Gratuito (integrado nas ferramentas Microsoft, muitas disponíveis via web gratuitamente para escolas;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EX: O professor partilha o texto da aula em formato digital (Word ou PDF). O aluno abre no computador da escola, ativa o Leitor Imersivo, ajusta o contraste para o que lhe for mais confortável e ouve o texto enquanto acompanha visualmente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www.microsoft.com/pt-pt/edge/features/immersive-reader?form=MT0160"/>
          </p:cNvPr>
          <p:cNvSpPr/>
          <p:nvPr/>
        </p:nvSpPr>
        <p:spPr>
          <a:xfrm>
            <a:off x="7404108" y="2771920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visuais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1280" y="3578462"/>
            <a:ext cx="1629557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Digitalização Rápida - Google Lens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1149" y="5334238"/>
            <a:ext cx="16545702" cy="4785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Usa a câmara do telemóvel (integrado na app Google fotos ou app Google) para analisar imagens;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Ler o Quadro: Se o aluno não consegue ler o que está no quadro, pode apontar o telemóvel, tirar foto com o Lens e usar a função "Ler em voz alta" ou simplesmente fazer zoom na imagem capturada no ecrã do telemóvel;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Extrair texto: Copiar texto de uma folha de papel para o telemóvel para depois poder aumentar a letra;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Gratuito.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www.youtube.com/watch?v=76sNbCZJRM8"/>
          </p:cNvPr>
          <p:cNvSpPr/>
          <p:nvPr/>
        </p:nvSpPr>
        <p:spPr>
          <a:xfrm>
            <a:off x="6629342" y="2925916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visuais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017" y="3578462"/>
            <a:ext cx="1725891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Seeing AI (Microsoft)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284985"/>
            <a:ext cx="16545702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Uma aplicação gratuita (iOS e agora em alguns Androids) que usa a câmara para "ver" o mundo e descrevê-lo por áudio;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Lê instantaneamente qualquer texto onde se aponte a câmara (ex: um aviso na porta, um título num livro);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Tira uma foto a uma ficha de trabalho e lê o texto todo em voz alta, permitindo navegar por parágrafos;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visuais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017" y="3578462"/>
            <a:ext cx="17258912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Seeing AI (Microsoft)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0963" y="5315784"/>
            <a:ext cx="16545702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Descreve o que está à volta (ex: "uma sala de aula com mesas e cadeiras"). Funciona muito bem em PT-PT;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Totalmente gratuito;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EX: O professor entrega uma ficha em papel. O aluno usa o Seeing AI para fotografar a ficha e ouvir as perguntas através de auriculares, em vez de forçar a vista para ler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www.youtube.com/watch?v=bqeQByqf_f8"/>
          </p:cNvPr>
          <p:cNvSpPr/>
          <p:nvPr/>
        </p:nvSpPr>
        <p:spPr>
          <a:xfrm>
            <a:off x="5001777" y="2525527"/>
            <a:ext cx="8361113" cy="4863096"/>
          </a:xfrm>
          <a:custGeom>
            <a:avLst/>
            <a:gdLst/>
            <a:ahLst/>
            <a:cxnLst/>
            <a:rect l="l" t="t" r="r" b="b"/>
            <a:pathLst>
              <a:path w="8361113" h="4863096">
                <a:moveTo>
                  <a:pt x="0" y="0"/>
                </a:moveTo>
                <a:lnTo>
                  <a:pt x="8361113" y="0"/>
                </a:lnTo>
                <a:lnTo>
                  <a:pt x="8361113" y="4863097"/>
                </a:lnTo>
                <a:lnTo>
                  <a:pt x="0" y="486309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97115"/>
            <a:ext cx="11301259" cy="4859541"/>
          </a:xfrm>
          <a:custGeom>
            <a:avLst/>
            <a:gdLst/>
            <a:ahLst/>
            <a:cxnLst/>
            <a:rect l="l" t="t" r="r" b="b"/>
            <a:pathLst>
              <a:path w="11301259" h="4859541">
                <a:moveTo>
                  <a:pt x="0" y="0"/>
                </a:moveTo>
                <a:lnTo>
                  <a:pt x="11301259" y="0"/>
                </a:lnTo>
                <a:lnTo>
                  <a:pt x="11301259" y="4859541"/>
                </a:lnTo>
                <a:lnTo>
                  <a:pt x="0" y="48595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43512" y="5248422"/>
            <a:ext cx="6704029" cy="3265075"/>
          </a:xfrm>
          <a:custGeom>
            <a:avLst/>
            <a:gdLst/>
            <a:ahLst/>
            <a:cxnLst/>
            <a:rect l="l" t="t" r="r" b="b"/>
            <a:pathLst>
              <a:path w="6704029" h="3265075">
                <a:moveTo>
                  <a:pt x="0" y="0"/>
                </a:moveTo>
                <a:lnTo>
                  <a:pt x="6704029" y="0"/>
                </a:lnTo>
                <a:lnTo>
                  <a:pt x="6704029" y="3265075"/>
                </a:lnTo>
                <a:lnTo>
                  <a:pt x="0" y="326507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77324" y="6880960"/>
            <a:ext cx="3074596" cy="3247976"/>
          </a:xfrm>
          <a:custGeom>
            <a:avLst/>
            <a:gdLst/>
            <a:ahLst/>
            <a:cxnLst/>
            <a:rect l="l" t="t" r="r" b="b"/>
            <a:pathLst>
              <a:path w="3074596" h="3247976">
                <a:moveTo>
                  <a:pt x="0" y="0"/>
                </a:moveTo>
                <a:lnTo>
                  <a:pt x="3074596" y="0"/>
                </a:lnTo>
                <a:lnTo>
                  <a:pt x="3074596" y="3247975"/>
                </a:lnTo>
                <a:lnTo>
                  <a:pt x="0" y="32479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05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860787"/>
            <a:ext cx="16870229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Ferramentas de Inteligência Artificial para alunos  com dificuldades visuais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21280" y="3578462"/>
            <a:ext cx="1629557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Magnifier (Google)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1149" y="5334238"/>
            <a:ext cx="16545702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 Magnifier é uma aplicação (aplicação que usa inteligência artificial ou outros algoritmos) gratuita para Android, desenvolvida pela Google, que amplia imagens, textos e símbolos, facilitando a leitura e a identificação de objetos para pessoas com baixa visão. A aplicação permite ajustar o contraste, a iluminação e o zoom, tornando-se uma ferramenta versátil para uso em sala de aula.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Pode ser usado para melhorar a qualidade de fotos com baixa resolução, ampliar textos ou inspecionar detalhes de objetos.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>
            <a:hlinkClick r:id="rId3" tooltip="https://www.youtube.com/watch?v=S61kr6CvsD8"/>
          </p:cNvPr>
          <p:cNvSpPr/>
          <p:nvPr/>
        </p:nvSpPr>
        <p:spPr>
          <a:xfrm>
            <a:off x="6695728" y="2771920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6215" y="3875806"/>
            <a:ext cx="16545702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tecnologia não substitui o professor, nem resolve todos os problemas de inclusão. Mas estas ferramentas de IA poderão ser "óculos" para quem não vê, "aparelhos auditivos" para quem não ouve bem, e "intérpretes" para quem não fala a língua. Usá-las para derrubar barreiras.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 adoção destas soluções deve ser acompanhada de uma avaliação crítica e permanente, assegurando que a tecnologia serve os objetivos pedagógicos e não substitui, mas complementa, o papel insubstituível do professor enquanto mediador, mentor e promotor do desenvolvimento integral dos alunos.</a:t>
            </a:r>
          </a:p>
          <a:p>
            <a:pPr algn="just">
              <a:lnSpc>
                <a:spcPts val="4759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121280" y="2435462"/>
            <a:ext cx="16295571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gradFill>
                  <a:gsLst>
                    <a:gs pos="0">
                      <a:srgbClr val="5170FF">
                        <a:alpha val="100000"/>
                      </a:srgbClr>
                    </a:gs>
                    <a:gs pos="100000">
                      <a:srgbClr val="FF66C4">
                        <a:alpha val="100000"/>
                      </a:srgbClr>
                    </a:gs>
                  </a:gsLst>
                  <a:lin ang="0"/>
                </a:gradFill>
                <a:latin typeface="Open Sans Bold"/>
                <a:ea typeface="Open Sans Bold"/>
                <a:cs typeface="Open Sans Bold"/>
                <a:sym typeface="Open Sans Bold"/>
              </a:rPr>
              <a:t>Mensagem final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558" y="2622345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2592572" y="2622345"/>
            <a:ext cx="3840758" cy="3229172"/>
          </a:xfrm>
          <a:custGeom>
            <a:avLst/>
            <a:gdLst/>
            <a:ahLst/>
            <a:cxnLst/>
            <a:rect l="l" t="t" r="r" b="b"/>
            <a:pathLst>
              <a:path w="3840758" h="3229172">
                <a:moveTo>
                  <a:pt x="0" y="0"/>
                </a:moveTo>
                <a:lnTo>
                  <a:pt x="3840758" y="0"/>
                </a:lnTo>
                <a:lnTo>
                  <a:pt x="3840758" y="3229173"/>
                </a:lnTo>
                <a:lnTo>
                  <a:pt x="0" y="322917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4672" y="2622345"/>
            <a:ext cx="4672364" cy="6356958"/>
          </a:xfrm>
          <a:custGeom>
            <a:avLst/>
            <a:gdLst/>
            <a:ahLst/>
            <a:cxnLst/>
            <a:rect l="l" t="t" r="r" b="b"/>
            <a:pathLst>
              <a:path w="4672364" h="6356958">
                <a:moveTo>
                  <a:pt x="0" y="0"/>
                </a:moveTo>
                <a:lnTo>
                  <a:pt x="4672364" y="0"/>
                </a:lnTo>
                <a:lnTo>
                  <a:pt x="4672364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1231947" y="5851518"/>
            <a:ext cx="3281004" cy="2758551"/>
          </a:xfrm>
          <a:custGeom>
            <a:avLst/>
            <a:gdLst/>
            <a:ahLst/>
            <a:cxnLst/>
            <a:rect l="l" t="t" r="r" b="b"/>
            <a:pathLst>
              <a:path w="3281004" h="2758551">
                <a:moveTo>
                  <a:pt x="0" y="0"/>
                </a:moveTo>
                <a:lnTo>
                  <a:pt x="3281004" y="0"/>
                </a:lnTo>
                <a:lnTo>
                  <a:pt x="3281004" y="2758551"/>
                </a:lnTo>
                <a:lnTo>
                  <a:pt x="0" y="275855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2951" y="5800824"/>
            <a:ext cx="3308246" cy="2781455"/>
          </a:xfrm>
          <a:custGeom>
            <a:avLst/>
            <a:gdLst/>
            <a:ahLst/>
            <a:cxnLst/>
            <a:rect l="l" t="t" r="r" b="b"/>
            <a:pathLst>
              <a:path w="3308246" h="2781455">
                <a:moveTo>
                  <a:pt x="0" y="0"/>
                </a:moveTo>
                <a:lnTo>
                  <a:pt x="3308246" y="0"/>
                </a:lnTo>
                <a:lnTo>
                  <a:pt x="3308246" y="2781456"/>
                </a:lnTo>
                <a:lnTo>
                  <a:pt x="0" y="278145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200026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19980" y="1485898"/>
            <a:ext cx="9527206" cy="5359054"/>
          </a:xfrm>
          <a:custGeom>
            <a:avLst/>
            <a:gdLst/>
            <a:ahLst/>
            <a:cxnLst/>
            <a:rect l="l" t="t" r="r" b="b"/>
            <a:pathLst>
              <a:path w="9527206" h="5359054">
                <a:moveTo>
                  <a:pt x="0" y="0"/>
                </a:moveTo>
                <a:lnTo>
                  <a:pt x="9527206" y="0"/>
                </a:lnTo>
                <a:lnTo>
                  <a:pt x="9527206" y="5359054"/>
                </a:lnTo>
                <a:lnTo>
                  <a:pt x="0" y="53590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99392" y="1770733"/>
            <a:ext cx="4663702" cy="5240115"/>
          </a:xfrm>
          <a:custGeom>
            <a:avLst/>
            <a:gdLst/>
            <a:ahLst/>
            <a:cxnLst/>
            <a:rect l="l" t="t" r="r" b="b"/>
            <a:pathLst>
              <a:path w="4663702" h="5240115">
                <a:moveTo>
                  <a:pt x="0" y="0"/>
                </a:moveTo>
                <a:lnTo>
                  <a:pt x="4663702" y="0"/>
                </a:lnTo>
                <a:lnTo>
                  <a:pt x="4663702" y="5240115"/>
                </a:lnTo>
                <a:lnTo>
                  <a:pt x="0" y="52401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1504" y="6944173"/>
            <a:ext cx="16411591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É um </a:t>
            </a:r>
            <a:r>
              <a:rPr lang="en-US" sz="33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caderno de notas</a:t>
            </a: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 com </a:t>
            </a:r>
            <a:r>
              <a:rPr lang="en-US" sz="33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inteligência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Utiliza o </a:t>
            </a:r>
            <a:r>
              <a:rPr lang="en-US" sz="33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modelo Gemini</a:t>
            </a: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33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Google</a:t>
            </a: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 como </a:t>
            </a:r>
            <a:r>
              <a:rPr lang="en-US" sz="3399" b="1">
                <a:solidFill>
                  <a:srgbClr val="102C8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'cérebro' </a:t>
            </a: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para analisar as suas fontes</a:t>
            </a:r>
          </a:p>
          <a:p>
            <a:pPr algn="ctr">
              <a:lnSpc>
                <a:spcPts val="4759"/>
              </a:lnSpc>
            </a:pPr>
            <a:endParaRPr/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02C8D"/>
                </a:solidFill>
                <a:latin typeface="Open Sans"/>
                <a:ea typeface="Open Sans"/>
                <a:cs typeface="Open Sans"/>
                <a:sym typeface="Open Sans"/>
              </a:rPr>
              <a:t> e gerar novos recursos</a:t>
            </a:r>
          </a:p>
          <a:p>
            <a:pPr algn="just">
              <a:lnSpc>
                <a:spcPts val="4759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 t="-17907" b="-11458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7810" y="2680935"/>
            <a:ext cx="7100060" cy="6996409"/>
          </a:xfrm>
          <a:custGeom>
            <a:avLst/>
            <a:gdLst/>
            <a:ahLst/>
            <a:cxnLst/>
            <a:rect l="l" t="t" r="r" b="b"/>
            <a:pathLst>
              <a:path w="7100060" h="6996409">
                <a:moveTo>
                  <a:pt x="0" y="0"/>
                </a:moveTo>
                <a:lnTo>
                  <a:pt x="7100060" y="0"/>
                </a:lnTo>
                <a:lnTo>
                  <a:pt x="7100060" y="6996409"/>
                </a:lnTo>
                <a:lnTo>
                  <a:pt x="0" y="69964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17907" b="-1145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92748" y="5494736"/>
            <a:ext cx="7315200" cy="54864"/>
          </a:xfrm>
          <a:custGeom>
            <a:avLst/>
            <a:gdLst/>
            <a:ahLst/>
            <a:cxnLst/>
            <a:rect l="l" t="t" r="r" b="b"/>
            <a:pathLst>
              <a:path w="7315200" h="54864">
                <a:moveTo>
                  <a:pt x="0" y="0"/>
                </a:moveTo>
                <a:lnTo>
                  <a:pt x="7315200" y="0"/>
                </a:lnTo>
                <a:lnTo>
                  <a:pt x="7315200" y="54864"/>
                </a:lnTo>
                <a:lnTo>
                  <a:pt x="0" y="5486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071544" y="3518740"/>
            <a:ext cx="6787158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1E3E9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ChatGPT &amp; Moodle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41995" y="6093414"/>
            <a:ext cx="6816707" cy="253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9"/>
              </a:lnSpc>
              <a:spcBef>
                <a:spcPct val="0"/>
              </a:spcBef>
            </a:pPr>
            <a:r>
              <a:rPr lang="en-US" sz="4820" b="1">
                <a:solidFill>
                  <a:srgbClr val="1E3E9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Automatizar a criação </a:t>
            </a:r>
          </a:p>
          <a:p>
            <a:pPr algn="ctr">
              <a:lnSpc>
                <a:spcPts val="6749"/>
              </a:lnSpc>
              <a:spcBef>
                <a:spcPct val="0"/>
              </a:spcBef>
            </a:pPr>
            <a:r>
              <a:rPr lang="en-US" sz="4820" b="1">
                <a:solidFill>
                  <a:srgbClr val="1E3E9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 testes </a:t>
            </a:r>
          </a:p>
          <a:p>
            <a:pPr algn="ctr">
              <a:lnSpc>
                <a:spcPts val="6749"/>
              </a:lnSpc>
              <a:spcBef>
                <a:spcPct val="0"/>
              </a:spcBef>
            </a:pPr>
            <a:r>
              <a:rPr lang="en-US" sz="4820" b="1">
                <a:solidFill>
                  <a:srgbClr val="1E3E9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para o Moodle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-85725"/>
            <a:ext cx="18288000" cy="157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Inteligência Artificial na educação: </a:t>
            </a:r>
          </a:p>
          <a:p>
            <a:pPr marL="0" lvl="0" indent="0" algn="ctr">
              <a:lnSpc>
                <a:spcPts val="6300"/>
              </a:lnSpc>
              <a:spcBef>
                <a:spcPct val="0"/>
              </a:spcBef>
            </a:pPr>
            <a:r>
              <a:rPr lang="en-US" sz="4500" b="1">
                <a:solidFill>
                  <a:srgbClr val="102C8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inspirar, inovar e transformar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329333"/>
            <a:ext cx="1935764" cy="1607654"/>
          </a:xfrm>
          <a:custGeom>
            <a:avLst/>
            <a:gdLst/>
            <a:ahLst/>
            <a:cxnLst/>
            <a:rect l="l" t="t" r="r" b="b"/>
            <a:pathLst>
              <a:path w="1935764" h="1607654">
                <a:moveTo>
                  <a:pt x="0" y="0"/>
                </a:moveTo>
                <a:lnTo>
                  <a:pt x="1935764" y="0"/>
                </a:lnTo>
                <a:lnTo>
                  <a:pt x="1935764" y="1607654"/>
                </a:lnTo>
                <a:lnTo>
                  <a:pt x="0" y="160765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17907" b="-1145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86400" y="1684011"/>
            <a:ext cx="7315200" cy="54864"/>
          </a:xfrm>
          <a:custGeom>
            <a:avLst/>
            <a:gdLst/>
            <a:ahLst/>
            <a:cxnLst/>
            <a:rect l="l" t="t" r="r" b="b"/>
            <a:pathLst>
              <a:path w="7315200" h="54864">
                <a:moveTo>
                  <a:pt x="0" y="0"/>
                </a:moveTo>
                <a:lnTo>
                  <a:pt x="7315200" y="0"/>
                </a:lnTo>
                <a:lnTo>
                  <a:pt x="7315200" y="54864"/>
                </a:lnTo>
                <a:lnTo>
                  <a:pt x="0" y="5486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50421" y="1822687"/>
            <a:ext cx="6787158" cy="96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1E3E9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ChatGPT &amp; Moodle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5833" y="3471146"/>
            <a:ext cx="11506960" cy="82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  <a:spcBef>
                <a:spcPct val="0"/>
              </a:spcBef>
            </a:pPr>
            <a:r>
              <a:rPr lang="en-US" sz="4900" b="1" u="sng">
                <a:solidFill>
                  <a:srgbClr val="1E3492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Porque integrar ChatGPT + Moodle?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5833" y="4699235"/>
            <a:ext cx="16946277" cy="5572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Criar facilmente um banco com centenas de questões no moodle sobre um conteúdo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Criação automática de testes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Formato GIFT pronto a importar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Versões diferenciadas de testes</a:t>
            </a:r>
          </a:p>
          <a:p>
            <a:pPr marL="971565" lvl="1" indent="-485782" algn="l">
              <a:lnSpc>
                <a:spcPts val="6300"/>
              </a:lnSpc>
              <a:buFont typeface="Arial"/>
              <a:buChar char="•"/>
            </a:pPr>
            <a:r>
              <a:rPr lang="en-US" sz="4500">
                <a:solidFill>
                  <a:srgbClr val="102C8D"/>
                </a:solidFill>
                <a:latin typeface="Open Sauce"/>
                <a:ea typeface="Open Sauce"/>
                <a:cs typeface="Open Sauce"/>
                <a:sym typeface="Open Sauce"/>
              </a:rPr>
              <a:t>Uso de Browser seguro onde abre apenas o teste</a:t>
            </a:r>
          </a:p>
          <a:p>
            <a:pPr algn="l">
              <a:lnSpc>
                <a:spcPts val="6300"/>
              </a:lnSpc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B55D915BA19D4098E9D95CCCB2D510" ma:contentTypeVersion="13" ma:contentTypeDescription="Criar um novo documento." ma:contentTypeScope="" ma:versionID="af7a4d6d3f0976e223e25fee6f889393">
  <xsd:schema xmlns:xsd="http://www.w3.org/2001/XMLSchema" xmlns:xs="http://www.w3.org/2001/XMLSchema" xmlns:p="http://schemas.microsoft.com/office/2006/metadata/properties" xmlns:ns2="1434325c-1e02-4d0e-ae5a-c5ae96817b55" xmlns:ns3="6167d5aa-fd4d-49dd-a261-2a69b9bf4f6f" targetNamespace="http://schemas.microsoft.com/office/2006/metadata/properties" ma:root="true" ma:fieldsID="be9371c02ac283b0c1c93bb8b5626113" ns2:_="" ns3:_="">
    <xsd:import namespace="1434325c-1e02-4d0e-ae5a-c5ae96817b55"/>
    <xsd:import namespace="6167d5aa-fd4d-49dd-a261-2a69b9bf4f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34325c-1e02-4d0e-ae5a-c5ae96817b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3e81c570-d2a4-40b5-9981-eef115b35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d5aa-fd4d-49dd-a261-2a69b9bf4f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ebeaf5c-0668-46e2-a431-4287fc776140}" ma:internalName="TaxCatchAll" ma:showField="CatchAllData" ma:web="6167d5aa-fd4d-49dd-a261-2a69b9bf4f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34325c-1e02-4d0e-ae5a-c5ae96817b55">
      <Terms xmlns="http://schemas.microsoft.com/office/infopath/2007/PartnerControls"/>
    </lcf76f155ced4ddcb4097134ff3c332f>
    <TaxCatchAll xmlns="6167d5aa-fd4d-49dd-a261-2a69b9bf4f6f" xsi:nil="true"/>
  </documentManagement>
</p:properties>
</file>

<file path=customXml/itemProps1.xml><?xml version="1.0" encoding="utf-8"?>
<ds:datastoreItem xmlns:ds="http://schemas.openxmlformats.org/officeDocument/2006/customXml" ds:itemID="{5112DC23-64DD-4DB4-A17A-E35E0DE23BBD}"/>
</file>

<file path=customXml/itemProps2.xml><?xml version="1.0" encoding="utf-8"?>
<ds:datastoreItem xmlns:ds="http://schemas.openxmlformats.org/officeDocument/2006/customXml" ds:itemID="{FA9942E3-9F3A-427A-AAA5-4995EC2A703C}"/>
</file>

<file path=customXml/itemProps3.xml><?xml version="1.0" encoding="utf-8"?>
<ds:datastoreItem xmlns:ds="http://schemas.openxmlformats.org/officeDocument/2006/customXml" ds:itemID="{053CAF12-7886-44DB-B6AD-CCB66A21EB91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2035</Words>
  <Application>Microsoft Office PowerPoint</Application>
  <PresentationFormat>Personalizados</PresentationFormat>
  <Paragraphs>217</Paragraphs>
  <Slides>42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50" baseType="lpstr">
      <vt:lpstr>Arial</vt:lpstr>
      <vt:lpstr>Open Sans Bold</vt:lpstr>
      <vt:lpstr>Open Sans</vt:lpstr>
      <vt:lpstr>Open Sauce Bold</vt:lpstr>
      <vt:lpstr>Calibri</vt:lpstr>
      <vt:lpstr>Open Sauce</vt:lpstr>
      <vt:lpstr>Open Sans Italics</vt:lpstr>
      <vt:lpstr>Office Theme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  <vt:lpstr>Diapositivo 33</vt:lpstr>
      <vt:lpstr>Diapositivo 34</vt:lpstr>
      <vt:lpstr>Diapositivo 35</vt:lpstr>
      <vt:lpstr>Diapositivo 36</vt:lpstr>
      <vt:lpstr>Diapositivo 37</vt:lpstr>
      <vt:lpstr>Diapositivo 38</vt:lpstr>
      <vt:lpstr>Diapositivo 39</vt:lpstr>
      <vt:lpstr>Diapositivo 40</vt:lpstr>
      <vt:lpstr>Diapositivo 41</vt:lpstr>
      <vt:lpstr>Diapositivo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ACD Erasmus+ Faro 26 nov 2025</dc:title>
  <cp:lastModifiedBy>Guilherme Mota</cp:lastModifiedBy>
  <cp:revision>1</cp:revision>
  <dcterms:created xsi:type="dcterms:W3CDTF">2006-08-16T00:00:00Z</dcterms:created>
  <dcterms:modified xsi:type="dcterms:W3CDTF">2025-11-27T09:42:04Z</dcterms:modified>
  <dc:identifier>DAG4TUXZbVU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0x010100C1B55D915BA19D4098E9D95CCCB2D510</vt:lpwstr>
  </property>
</Properties>
</file>