
<file path=[Content_Types].xml><?xml version="1.0" encoding="utf-8"?>
<Types xmlns="http://schemas.openxmlformats.org/package/2006/content-types">
  <Default Extension="jpg" ContentType="image/jpeg"/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custom-properties" Target="docProps/custom.xml"/><Relationship Id="rId2" Type="http://schemas.openxmlformats.org/officeDocument/2006/relationships/officeDocument" Target="ppt/presentation.xml"/><Relationship Id="rId1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8" roundtripDataSignature="AMtx7mgdN7SZnXqZLv0vYmlQIIxqLdEN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customXml" Target="../customXml/item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0" Type="http://schemas.openxmlformats.org/officeDocument/2006/relationships/slide" Target="slides/slide15.xml"/><Relationship Id="rId2" Type="http://schemas.openxmlformats.org/officeDocument/2006/relationships/viewProps" Target="view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41" Type="http://schemas.openxmlformats.org/officeDocument/2006/relationships/customXml" Target="../customXml/item3.xml"/><Relationship Id="rId24" Type="http://schemas.openxmlformats.org/officeDocument/2006/relationships/slide" Target="slides/slide19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ustomXml" Target="../customXml/item2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31" Type="http://schemas.openxmlformats.org/officeDocument/2006/relationships/slide" Target="slides/slide2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14" Type="http://schemas.openxmlformats.org/officeDocument/2006/relationships/slide" Target="slides/slide9.xml"/><Relationship Id="rId8" Type="http://schemas.openxmlformats.org/officeDocument/2006/relationships/slide" Target="slides/slide3.xml"/><Relationship Id="rId3" Type="http://schemas.openxmlformats.org/officeDocument/2006/relationships/presProps" Target="presProps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8" Type="http://customschemas.google.com/relationships/presentationmetadata" Target="meta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P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3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4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38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3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jp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Relationship Id="rId4" Type="http://schemas.openxmlformats.org/officeDocument/2006/relationships/image" Target="../media/image20.png"/><Relationship Id="rId5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g"/><Relationship Id="rId4" Type="http://schemas.openxmlformats.org/officeDocument/2006/relationships/image" Target="../media/image26.png"/><Relationship Id="rId10" Type="http://schemas.openxmlformats.org/officeDocument/2006/relationships/image" Target="../media/image27.jpg"/><Relationship Id="rId9" Type="http://schemas.openxmlformats.org/officeDocument/2006/relationships/image" Target="../media/image43.png"/><Relationship Id="rId5" Type="http://schemas.openxmlformats.org/officeDocument/2006/relationships/image" Target="../media/image37.png"/><Relationship Id="rId6" Type="http://schemas.openxmlformats.org/officeDocument/2006/relationships/image" Target="../media/image45.jpg"/><Relationship Id="rId7" Type="http://schemas.openxmlformats.org/officeDocument/2006/relationships/image" Target="../media/image25.png"/><Relationship Id="rId8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5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365D">
            <a:alpha val="75686"/>
          </a:srgbClr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48590" y="2725790"/>
            <a:ext cx="85497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Artificial Intelligence in the Mathematics Class</a:t>
            </a:r>
            <a:r>
              <a:rPr b="1" lang="pt-PT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room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rgbClr val="E6E6E6"/>
                </a:solidFill>
                <a:latin typeface="Calibri"/>
                <a:ea typeface="Calibri"/>
                <a:cs typeface="Calibri"/>
                <a:sym typeface="Calibri"/>
              </a:rPr>
              <a:t>Challenges and Opportunities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rgbClr val="E6E6E6"/>
                </a:solidFill>
                <a:latin typeface="Calibri"/>
                <a:ea typeface="Calibri"/>
                <a:cs typeface="Calibri"/>
                <a:sym typeface="Calibri"/>
              </a:rPr>
              <a:t>Sandra Nobre, Universidade do Algarve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rgbClr val="E6E6E6"/>
                </a:solidFill>
                <a:latin typeface="Calibri"/>
                <a:ea typeface="Calibri"/>
                <a:cs typeface="Calibri"/>
                <a:sym typeface="Calibri"/>
              </a:rPr>
              <a:t>12 de setembro de 2025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15060" r="15060" t="0"/>
          <a:stretch/>
        </p:blipFill>
        <p:spPr>
          <a:xfrm>
            <a:off x="5915446" y="315781"/>
            <a:ext cx="2502750" cy="2378119"/>
          </a:xfrm>
          <a:prstGeom prst="dodecagon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8604" y="328197"/>
            <a:ext cx="4966335" cy="2378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0"/>
          <p:cNvPicPr preferRelativeResize="0"/>
          <p:nvPr/>
        </p:nvPicPr>
        <p:blipFill rotWithShape="1">
          <a:blip r:embed="rId3">
            <a:alphaModFix/>
          </a:blip>
          <a:srcRect b="0" l="0" r="20342" t="0"/>
          <a:stretch/>
        </p:blipFill>
        <p:spPr>
          <a:xfrm>
            <a:off x="262890" y="1580523"/>
            <a:ext cx="8332470" cy="506569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0"/>
          <p:cNvSpPr txBox="1"/>
          <p:nvPr/>
        </p:nvSpPr>
        <p:spPr>
          <a:xfrm>
            <a:off x="68580" y="319533"/>
            <a:ext cx="9006900" cy="5850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 in the Classroom – Sharing Experience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0"/>
          <p:cNvSpPr txBox="1"/>
          <p:nvPr/>
        </p:nvSpPr>
        <p:spPr>
          <a:xfrm>
            <a:off x="68580" y="1075758"/>
            <a:ext cx="9006900" cy="523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lang="pt-P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Mathematical Poster – Guidelines for Students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1"/>
          <p:cNvPicPr preferRelativeResize="0"/>
          <p:nvPr/>
        </p:nvPicPr>
        <p:blipFill rotWithShape="1">
          <a:blip r:embed="rId3">
            <a:alphaModFix/>
          </a:blip>
          <a:srcRect b="0" l="0" r="21930" t="0"/>
          <a:stretch/>
        </p:blipFill>
        <p:spPr>
          <a:xfrm>
            <a:off x="697230" y="2345213"/>
            <a:ext cx="7209366" cy="326691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1"/>
          <p:cNvSpPr txBox="1"/>
          <p:nvPr/>
        </p:nvSpPr>
        <p:spPr>
          <a:xfrm>
            <a:off x="68580" y="319533"/>
            <a:ext cx="9006900" cy="5850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 in the Classroom – Sharing Experience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1"/>
          <p:cNvSpPr txBox="1"/>
          <p:nvPr/>
        </p:nvSpPr>
        <p:spPr>
          <a:xfrm>
            <a:off x="68580" y="1075758"/>
            <a:ext cx="9006900" cy="523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lang="pt-P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Mathematical Poster – Guidelines for Students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4236"/>
            <a:ext cx="9144000" cy="6489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8583" y="0"/>
            <a:ext cx="484683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8139" y="0"/>
            <a:ext cx="482772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8788" y="0"/>
            <a:ext cx="484642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408" y="0"/>
            <a:ext cx="483318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2714" y="0"/>
            <a:ext cx="48985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6010" y="0"/>
            <a:ext cx="489197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6803" y="85859"/>
            <a:ext cx="4650394" cy="6686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DE7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/>
        </p:nvSpPr>
        <p:spPr>
          <a:xfrm>
            <a:off x="914400" y="914400"/>
            <a:ext cx="7601100" cy="4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🎯Session Objectives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2075" lvl="0" marL="92075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▪To reflect on the potential of AI in the teaching and learning of Mathematics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2075" lvl="0" marL="92075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▪ To explore practical tools for teaching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2075" lvl="0" marL="92075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▪ To identify risks, limitations, and best practices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771" y="0"/>
            <a:ext cx="485645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1586" y="0"/>
            <a:ext cx="49008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 txBox="1"/>
          <p:nvPr/>
        </p:nvSpPr>
        <p:spPr>
          <a:xfrm>
            <a:off x="68580" y="182373"/>
            <a:ext cx="9006900" cy="5850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Erasmus+ </a:t>
            </a: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ode ser uma imagem de 10 pessoas e a texto" id="218" name="Google Shape;21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664" y="3564140"/>
            <a:ext cx="4034790" cy="269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 rotWithShape="1">
          <a:blip r:embed="rId4">
            <a:alphaModFix/>
          </a:blip>
          <a:srcRect b="0" l="16061" r="11695" t="16733"/>
          <a:stretch/>
        </p:blipFill>
        <p:spPr>
          <a:xfrm>
            <a:off x="625792" y="1047707"/>
            <a:ext cx="4463415" cy="224615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/>
          <p:nvPr/>
        </p:nvSpPr>
        <p:spPr>
          <a:xfrm>
            <a:off x="6908006" y="2221449"/>
            <a:ext cx="1794510" cy="148792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C2D59B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Portugal </a:t>
            </a:r>
            <a:r>
              <a:rPr b="1" lang="pt-PT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AETC</a:t>
            </a:r>
            <a:endParaRPr/>
          </a:p>
        </p:txBody>
      </p:sp>
      <p:sp>
        <p:nvSpPr>
          <p:cNvPr id="221" name="Google Shape;221;p22"/>
          <p:cNvSpPr/>
          <p:nvPr/>
        </p:nvSpPr>
        <p:spPr>
          <a:xfrm>
            <a:off x="6938010" y="3919824"/>
            <a:ext cx="1794510" cy="148792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B2A0C7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Eslováquia</a:t>
            </a:r>
            <a:r>
              <a:rPr b="1" lang="pt-PT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ICEP</a:t>
            </a:r>
            <a:endParaRPr/>
          </a:p>
        </p:txBody>
      </p:sp>
      <p:sp>
        <p:nvSpPr>
          <p:cNvPr id="222" name="Google Shape;222;p22"/>
          <p:cNvSpPr/>
          <p:nvPr/>
        </p:nvSpPr>
        <p:spPr>
          <a:xfrm>
            <a:off x="5357813" y="3106380"/>
            <a:ext cx="1794510" cy="148792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ABF8E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Sérvia</a:t>
            </a:r>
            <a:r>
              <a:rPr b="1" lang="pt-PT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Escola técnica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3"/>
          <p:cNvPicPr preferRelativeResize="0"/>
          <p:nvPr/>
        </p:nvPicPr>
        <p:blipFill rotWithShape="1">
          <a:blip r:embed="rId3">
            <a:alphaModFix/>
          </a:blip>
          <a:srcRect b="0" l="0" r="7499" t="6120"/>
          <a:stretch/>
        </p:blipFill>
        <p:spPr>
          <a:xfrm>
            <a:off x="240030" y="978516"/>
            <a:ext cx="8458200" cy="364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29816" y="4833552"/>
            <a:ext cx="1626148" cy="1715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25585" y="4622184"/>
            <a:ext cx="4229690" cy="2057687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3"/>
          <p:cNvSpPr txBox="1"/>
          <p:nvPr/>
        </p:nvSpPr>
        <p:spPr>
          <a:xfrm>
            <a:off x="68580" y="182373"/>
            <a:ext cx="9006900" cy="5850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Erasmus+ Project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"/>
          <p:cNvSpPr/>
          <p:nvPr/>
        </p:nvSpPr>
        <p:spPr>
          <a:xfrm>
            <a:off x="7174836" y="3577590"/>
            <a:ext cx="1794510" cy="148792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C2D59B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Platform</a:t>
            </a:r>
            <a:r>
              <a:rPr b="1"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for students</a:t>
            </a:r>
            <a:endParaRPr/>
          </a:p>
        </p:txBody>
      </p:sp>
      <p:sp>
        <p:nvSpPr>
          <p:cNvPr id="236" name="Google Shape;236;p24"/>
          <p:cNvSpPr/>
          <p:nvPr/>
        </p:nvSpPr>
        <p:spPr>
          <a:xfrm>
            <a:off x="4892042" y="3577590"/>
            <a:ext cx="1794510" cy="148792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B2A0C7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Book for</a:t>
            </a:r>
            <a:r>
              <a:rPr b="1" lang="pt-P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t-PT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teachers</a:t>
            </a:r>
            <a:endParaRPr/>
          </a:p>
        </p:txBody>
      </p:sp>
      <p:sp>
        <p:nvSpPr>
          <p:cNvPr id="237" name="Google Shape;237;p24"/>
          <p:cNvSpPr/>
          <p:nvPr/>
        </p:nvSpPr>
        <p:spPr>
          <a:xfrm>
            <a:off x="6010751" y="1958780"/>
            <a:ext cx="1794510" cy="148792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accent6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Book</a:t>
            </a:r>
            <a:r>
              <a:rPr b="1" lang="pt-P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Theory IA and  ML</a:t>
            </a:r>
            <a:endParaRPr/>
          </a:p>
        </p:txBody>
      </p:sp>
      <p:pic>
        <p:nvPicPr>
          <p:cNvPr id="238" name="Google Shape;238;p24"/>
          <p:cNvPicPr preferRelativeResize="0"/>
          <p:nvPr/>
        </p:nvPicPr>
        <p:blipFill rotWithShape="1">
          <a:blip r:embed="rId3">
            <a:alphaModFix/>
          </a:blip>
          <a:srcRect b="0" l="3868" r="0" t="1166"/>
          <a:stretch/>
        </p:blipFill>
        <p:spPr>
          <a:xfrm>
            <a:off x="254664" y="1133257"/>
            <a:ext cx="4077306" cy="544733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9" name="Google Shape;239;p24"/>
          <p:cNvSpPr txBox="1"/>
          <p:nvPr/>
        </p:nvSpPr>
        <p:spPr>
          <a:xfrm>
            <a:off x="68580" y="182373"/>
            <a:ext cx="9006900" cy="5850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Erasmus+ Project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/>
          <p:nvPr/>
        </p:nvSpPr>
        <p:spPr>
          <a:xfrm>
            <a:off x="2091690" y="4187994"/>
            <a:ext cx="6435000" cy="16932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00">
                <a:solidFill>
                  <a:schemeClr val="dk1"/>
                </a:solidFill>
              </a:rPr>
              <a:t>A </a:t>
            </a:r>
            <a:r>
              <a:rPr b="1" lang="pt-PT" sz="2600">
                <a:solidFill>
                  <a:schemeClr val="dk1"/>
                </a:solidFill>
              </a:rPr>
              <a:t>chatbot</a:t>
            </a:r>
            <a:r>
              <a:rPr lang="pt-PT" sz="2600">
                <a:solidFill>
                  <a:schemeClr val="dk1"/>
                </a:solidFill>
              </a:rPr>
              <a:t> is a software that simulates human conversations, using AI to interact with users via text or voice, answering questions and performing tasks.</a:t>
            </a:r>
            <a:endParaRPr sz="3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5"/>
          <p:cNvSpPr txBox="1"/>
          <p:nvPr/>
        </p:nvSpPr>
        <p:spPr>
          <a:xfrm>
            <a:off x="-365760" y="4388554"/>
            <a:ext cx="275463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Chatbot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25"/>
          <p:cNvPicPr preferRelativeResize="0"/>
          <p:nvPr/>
        </p:nvPicPr>
        <p:blipFill rotWithShape="1">
          <a:blip r:embed="rId3">
            <a:alphaModFix/>
          </a:blip>
          <a:srcRect b="0" l="8159" r="0" t="0"/>
          <a:stretch/>
        </p:blipFill>
        <p:spPr>
          <a:xfrm>
            <a:off x="525780" y="628292"/>
            <a:ext cx="5017770" cy="308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 rotWithShape="1">
          <a:blip r:embed="rId4">
            <a:alphaModFix/>
          </a:blip>
          <a:srcRect b="0" l="24332" r="0" t="0"/>
          <a:stretch/>
        </p:blipFill>
        <p:spPr>
          <a:xfrm>
            <a:off x="5605328" y="1175779"/>
            <a:ext cx="3012892" cy="1989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— Foto: Getty Images" id="252" name="Google Shape;25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4925" y="1135337"/>
            <a:ext cx="4107708" cy="264219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 txBox="1"/>
          <p:nvPr/>
        </p:nvSpPr>
        <p:spPr>
          <a:xfrm>
            <a:off x="0" y="376902"/>
            <a:ext cx="9144000" cy="5850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Chatbots </a:t>
            </a: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Teaching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sing Landbot to Engage Website Visitors Better" id="254" name="Google Shape;25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841" y="2665139"/>
            <a:ext cx="2205990" cy="1235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at is Google Dialogflow, and How to Create a Chatbot?" id="255" name="Google Shape;255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9296" y="3900493"/>
            <a:ext cx="2571080" cy="1495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yChat: artificial intelligence software review - Accurate Reviews" id="256" name="Google Shape;256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32508" y="4030528"/>
            <a:ext cx="2198636" cy="1235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tfuel Tutorial: How to use Chatfuel in 2023" id="257" name="Google Shape;257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73356" y="4030527"/>
            <a:ext cx="305752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hanmigo Teacher Tools by Khan Academy - Canvas" id="258" name="Google Shape;258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8630" y="1135337"/>
            <a:ext cx="29337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ducts – Botpress Store" id="259" name="Google Shape;259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0583" y="5194124"/>
            <a:ext cx="2962275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zou" id="260" name="Google Shape;260;p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177789" y="5580875"/>
            <a:ext cx="3553091" cy="900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7"/>
          <p:cNvSpPr txBox="1"/>
          <p:nvPr/>
        </p:nvSpPr>
        <p:spPr>
          <a:xfrm>
            <a:off x="441220" y="1360170"/>
            <a:ext cx="6869400" cy="45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📝 </a:t>
            </a:r>
            <a:r>
              <a:rPr b="1" lang="pt-PT" sz="3000">
                <a:solidFill>
                  <a:schemeClr val="dk1"/>
                </a:solidFill>
              </a:rPr>
              <a:t>Action Plan</a:t>
            </a:r>
            <a:r>
              <a:rPr b="1" lang="pt-PT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 – 3 – 7)</a:t>
            </a:r>
            <a:endParaRPr/>
          </a:p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dk1"/>
                </a:solidFill>
              </a:rPr>
              <a:t>1 idea to implement tomorrow</a:t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dk1"/>
                </a:solidFill>
              </a:rPr>
              <a:t>3 ideas to implement within a week </a:t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dk1"/>
                </a:solidFill>
              </a:rPr>
              <a:t>7 ideas to implement within a term/semester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nteligência Artificial: Revolução ou Desafio? O Papel da Criatividade  Humana na Era das Máquinas" id="266" name="Google Shape;26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6363" y="194309"/>
            <a:ext cx="3428575" cy="1929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 txBox="1"/>
          <p:nvPr/>
        </p:nvSpPr>
        <p:spPr>
          <a:xfrm>
            <a:off x="914400" y="914400"/>
            <a:ext cx="4782000" cy="50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⚖️ Guiding Principles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solidFill>
                  <a:schemeClr val="dk1"/>
                </a:solidFill>
              </a:rPr>
              <a:t>▪ Pedagogical intentionality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solidFill>
                  <a:schemeClr val="dk1"/>
                </a:solidFill>
              </a:rPr>
              <a:t> ▪ Transparency and ethics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solidFill>
                  <a:schemeClr val="dk1"/>
                </a:solidFill>
              </a:rPr>
              <a:t> ▪ Verification and validation 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solidFill>
                  <a:schemeClr val="dk1"/>
                </a:solidFill>
              </a:rPr>
              <a:t>▪ Data protection (GDPR) 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solidFill>
                  <a:schemeClr val="dk1"/>
                </a:solidFill>
              </a:rPr>
              <a:t>▪ Equity and inclusion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nteligência Artificial: os desafios de ética e os perigos no setor  jurídico – Invenis" id="272" name="Google Shape;27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3615" y="402808"/>
            <a:ext cx="2686050" cy="17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"/>
          <p:cNvSpPr txBox="1"/>
          <p:nvPr/>
        </p:nvSpPr>
        <p:spPr>
          <a:xfrm>
            <a:off x="862025" y="857000"/>
            <a:ext cx="9144000" cy="4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💬 Critical Debate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▪ </a:t>
            </a:r>
            <a:r>
              <a:rPr lang="pt-PT" sz="2200">
                <a:solidFill>
                  <a:schemeClr val="dk1"/>
                </a:solidFill>
              </a:rPr>
              <a:t>Opportunities: motivation, differentiation, efficiency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solidFill>
                  <a:schemeClr val="dk1"/>
                </a:solidFill>
              </a:rPr>
              <a:t>▪ Challenges: reliability, ethics, privacy, dependence 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solidFill>
                  <a:schemeClr val="dk1"/>
                </a:solidFill>
              </a:rPr>
              <a:t>▪ How to guarantee the irreplaceable role of the teacher?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vanço da IA levanta debate sobre ética no uso da tecnologia: quais os  limites?" id="278" name="Google Shape;27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9773" y="342900"/>
            <a:ext cx="2847975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6E3BC">
            <a:alpha val="68627"/>
          </a:srgbClr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/>
          <p:nvPr/>
        </p:nvSpPr>
        <p:spPr>
          <a:xfrm>
            <a:off x="0" y="524053"/>
            <a:ext cx="9144000" cy="5850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Artificial Intelligence at the Service of Education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0270" y="1695363"/>
            <a:ext cx="4457300" cy="56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099" y="1388382"/>
            <a:ext cx="7887801" cy="520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26496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"/>
          <p:cNvSpPr txBox="1"/>
          <p:nvPr/>
        </p:nvSpPr>
        <p:spPr>
          <a:xfrm>
            <a:off x="1154430" y="3097530"/>
            <a:ext cx="75375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Final Message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rgbClr val="E6E6E6"/>
                </a:solidFill>
                <a:latin typeface="Calibri"/>
                <a:ea typeface="Calibri"/>
                <a:cs typeface="Calibri"/>
                <a:sym typeface="Calibri"/>
              </a:rPr>
              <a:t>AI amplifies the creativity of students and teachers, but it never replaces the pedagogical autonomy of the teacher.</a:t>
            </a:r>
            <a:br>
              <a:rPr lang="pt-PT" sz="2400">
                <a:solidFill>
                  <a:srgbClr val="E6E6E6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t-PT" sz="2400">
                <a:solidFill>
                  <a:srgbClr val="E6E6E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PT" sz="2400">
                <a:solidFill>
                  <a:srgbClr val="E6E6E6"/>
                </a:solidFill>
                <a:latin typeface="Calibri"/>
                <a:ea typeface="Calibri"/>
                <a:cs typeface="Calibri"/>
                <a:sym typeface="Calibri"/>
              </a:rPr>
              <a:t>Thank you for your participation!</a:t>
            </a:r>
            <a:br>
              <a:rPr lang="pt-PT" sz="2400">
                <a:solidFill>
                  <a:srgbClr val="E6E6E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PT" sz="2400">
                <a:solidFill>
                  <a:srgbClr val="E6E6E6"/>
                </a:solidFill>
                <a:latin typeface="Calibri"/>
                <a:ea typeface="Calibri"/>
                <a:cs typeface="Calibri"/>
                <a:sym typeface="Calibri"/>
              </a:rPr>
              <a:t>sgnobre@ualg.pt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30"/>
          <p:cNvPicPr preferRelativeResize="0"/>
          <p:nvPr/>
        </p:nvPicPr>
        <p:blipFill rotWithShape="1">
          <a:blip r:embed="rId3">
            <a:alphaModFix/>
          </a:blip>
          <a:srcRect b="0" l="15060" r="15060" t="0"/>
          <a:stretch/>
        </p:blipFill>
        <p:spPr>
          <a:xfrm>
            <a:off x="5366113" y="354300"/>
            <a:ext cx="3103517" cy="2948969"/>
          </a:xfrm>
          <a:prstGeom prst="dodecagon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1"/>
          <p:cNvSpPr/>
          <p:nvPr/>
        </p:nvSpPr>
        <p:spPr>
          <a:xfrm flipH="1" rot="-5400000">
            <a:off x="1142713" y="-1142284"/>
            <a:ext cx="6858000" cy="9143425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244061"/>
              </a:gs>
            </a:gsLst>
            <a:lin ang="12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1"/>
          <p:cNvSpPr/>
          <p:nvPr/>
        </p:nvSpPr>
        <p:spPr>
          <a:xfrm flipH="1" rot="10800000">
            <a:off x="-1733" y="0"/>
            <a:ext cx="6803134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1"/>
          <p:cNvSpPr/>
          <p:nvPr/>
        </p:nvSpPr>
        <p:spPr>
          <a:xfrm flipH="1" rot="-5400000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rgbClr val="92CCD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ma imagem com vestuário, interior, cadeira, pessoa&#10;&#10;Os conteúdos gerados por IA podem estar incorretos." id="293" name="Google Shape;293;p31"/>
          <p:cNvPicPr preferRelativeResize="0"/>
          <p:nvPr/>
        </p:nvPicPr>
        <p:blipFill rotWithShape="1">
          <a:blip r:embed="rId3">
            <a:alphaModFix/>
          </a:blip>
          <a:srcRect b="1" l="0" r="2" t="6306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2"/>
          <p:cNvSpPr/>
          <p:nvPr/>
        </p:nvSpPr>
        <p:spPr>
          <a:xfrm flipH="1" rot="-5400000">
            <a:off x="1142713" y="-1142284"/>
            <a:ext cx="6858000" cy="9143425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244061"/>
              </a:gs>
            </a:gsLst>
            <a:lin ang="12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2"/>
          <p:cNvSpPr/>
          <p:nvPr/>
        </p:nvSpPr>
        <p:spPr>
          <a:xfrm flipH="1" rot="10800000">
            <a:off x="-1733" y="0"/>
            <a:ext cx="6803134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2"/>
          <p:cNvSpPr/>
          <p:nvPr/>
        </p:nvSpPr>
        <p:spPr>
          <a:xfrm flipH="1" rot="-5400000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rgbClr val="92CCD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ma imagem com interior, cadeira, mobília, pessoa&#10;&#10;Os conteúdos gerados por IA podem estar incorretos." id="302" name="Google Shape;302;p32"/>
          <p:cNvPicPr preferRelativeResize="0"/>
          <p:nvPr/>
        </p:nvPicPr>
        <p:blipFill rotWithShape="1">
          <a:blip r:embed="rId3">
            <a:alphaModFix/>
          </a:blip>
          <a:srcRect b="3866" l="0" r="2" t="2753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/>
        </p:nvSpPr>
        <p:spPr>
          <a:xfrm>
            <a:off x="0" y="524053"/>
            <a:ext cx="9144000" cy="5850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Artificial Intelligence - Historical Evolution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 b="0" l="0" r="0" t="2959"/>
          <a:stretch/>
        </p:blipFill>
        <p:spPr>
          <a:xfrm>
            <a:off x="0" y="1565910"/>
            <a:ext cx="9144000" cy="4338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194310" y="6146602"/>
            <a:ext cx="875538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https://www.infodiagram.com/pt/diagrams/modelo-ppt-de-diagramas-de-ia-e-aprendizado-de-maquina/#slide_8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5"/>
          <p:cNvPicPr preferRelativeResize="0"/>
          <p:nvPr/>
        </p:nvPicPr>
        <p:blipFill rotWithShape="1">
          <a:blip r:embed="rId3">
            <a:alphaModFix/>
          </a:blip>
          <a:srcRect b="0" l="2581" r="1917" t="7570"/>
          <a:stretch/>
        </p:blipFill>
        <p:spPr>
          <a:xfrm>
            <a:off x="2125981" y="834389"/>
            <a:ext cx="4926330" cy="565213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 txBox="1"/>
          <p:nvPr/>
        </p:nvSpPr>
        <p:spPr>
          <a:xfrm>
            <a:off x="0" y="6531709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https://www.instagram.com/p/DN5TilLiJdr/?igsh=YXp1YmJxemNjMWN6</a:t>
            </a:r>
            <a:endParaRPr/>
          </a:p>
        </p:txBody>
      </p:sp>
      <p:sp>
        <p:nvSpPr>
          <p:cNvPr id="116" name="Google Shape;116;p5"/>
          <p:cNvSpPr txBox="1"/>
          <p:nvPr/>
        </p:nvSpPr>
        <p:spPr>
          <a:xfrm>
            <a:off x="0" y="143410"/>
            <a:ext cx="9144000" cy="5850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Artificial Intelligence Tools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achy raises a $6.7M series A round led by Goodwater and Reach Capital -  LatamList" id="117" name="Google Shape;11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65368" y="6054656"/>
            <a:ext cx="1044241" cy="584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gicSchool AI 💜 🪄✨ (@magicschoolai) / X" id="118" name="Google Shape;11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9801" y="4469130"/>
            <a:ext cx="1006957" cy="1006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/>
          <p:nvPr/>
        </p:nvSpPr>
        <p:spPr>
          <a:xfrm>
            <a:off x="-365760" y="5558164"/>
            <a:ext cx="275463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Prompt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6"/>
          <p:cNvSpPr txBox="1"/>
          <p:nvPr/>
        </p:nvSpPr>
        <p:spPr>
          <a:xfrm>
            <a:off x="2091690" y="5281880"/>
            <a:ext cx="5623500" cy="1385400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B6DD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100">
                <a:solidFill>
                  <a:schemeClr val="dk1"/>
                </a:solidFill>
              </a:rPr>
              <a:t>A </a:t>
            </a:r>
            <a:r>
              <a:rPr b="1" lang="pt-PT" sz="2100">
                <a:solidFill>
                  <a:schemeClr val="dk1"/>
                </a:solidFill>
              </a:rPr>
              <a:t>"prompt"</a:t>
            </a:r>
            <a:r>
              <a:rPr lang="pt-PT" sz="2100">
                <a:solidFill>
                  <a:schemeClr val="dk1"/>
                </a:solidFill>
              </a:rPr>
              <a:t> is an instruction, question, or text that serves as a stimulus for an artificial intelligence (AI) system to generate a specific output, such as text, images, or code.</a:t>
            </a:r>
            <a:endParaRPr sz="2400"/>
          </a:p>
        </p:txBody>
      </p:sp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1013" y="194310"/>
            <a:ext cx="4804913" cy="4849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 txBox="1"/>
          <p:nvPr/>
        </p:nvSpPr>
        <p:spPr>
          <a:xfrm>
            <a:off x="208595" y="1082669"/>
            <a:ext cx="8681100" cy="461700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TAO Method – Task, Action, Outcome (or Objective)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 txBox="1"/>
          <p:nvPr/>
        </p:nvSpPr>
        <p:spPr>
          <a:xfrm>
            <a:off x="254316" y="319533"/>
            <a:ext cx="8635500" cy="5850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Prompt Techniques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 txBox="1"/>
          <p:nvPr/>
        </p:nvSpPr>
        <p:spPr>
          <a:xfrm>
            <a:off x="208596" y="1619770"/>
            <a:ext cx="8681100" cy="461700"/>
          </a:xfrm>
          <a:prstGeom prst="rect">
            <a:avLst/>
          </a:prstGeom>
          <a:solidFill>
            <a:srgbClr val="C2D59B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 Method – Problem, Action, Response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 txBox="1"/>
          <p:nvPr/>
        </p:nvSpPr>
        <p:spPr>
          <a:xfrm>
            <a:off x="208596" y="2150015"/>
            <a:ext cx="8681100" cy="461700"/>
          </a:xfrm>
          <a:prstGeom prst="rect">
            <a:avLst/>
          </a:prstGeom>
          <a:solidFill>
            <a:srgbClr val="B2A0C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PACE Method – Persona, Action, Context, Expectation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 txBox="1"/>
          <p:nvPr/>
        </p:nvSpPr>
        <p:spPr>
          <a:xfrm>
            <a:off x="254325" y="2676648"/>
            <a:ext cx="8635500" cy="41406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000">
                <a:solidFill>
                  <a:schemeClr val="dk1"/>
                </a:solidFill>
              </a:rPr>
              <a:t>P (Persona):</a:t>
            </a:r>
            <a:r>
              <a:rPr lang="pt-PT" sz="2000">
                <a:solidFill>
                  <a:schemeClr val="dk1"/>
                </a:solidFill>
              </a:rPr>
              <a:t> State how the AI should behave.</a:t>
            </a:r>
            <a:endParaRPr sz="2000">
              <a:solidFill>
                <a:schemeClr val="dk1"/>
              </a:solidFill>
            </a:endParaRPr>
          </a:p>
          <a:p>
            <a:pPr indent="-263525" lvl="0" marL="263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2000">
                <a:solidFill>
                  <a:schemeClr val="dk1"/>
                </a:solidFill>
              </a:rPr>
              <a:t>    </a:t>
            </a:r>
            <a:r>
              <a:rPr lang="pt-PT" sz="2000">
                <a:solidFill>
                  <a:schemeClr val="dk1"/>
                </a:solidFill>
              </a:rPr>
              <a:t>Example: "Assume the role of a Mathematics teacher." </a:t>
            </a:r>
            <a:endParaRPr sz="2000">
              <a:solidFill>
                <a:schemeClr val="dk1"/>
              </a:solidFill>
            </a:endParaRPr>
          </a:p>
          <a:p>
            <a:pPr indent="-263525" lvl="0" marL="263525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263525" lvl="0" marL="263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000">
                <a:solidFill>
                  <a:schemeClr val="dk1"/>
                </a:solidFill>
              </a:rPr>
              <a:t>A (Action):</a:t>
            </a:r>
            <a:r>
              <a:rPr lang="pt-PT" sz="2000">
                <a:solidFill>
                  <a:schemeClr val="dk1"/>
                </a:solidFill>
              </a:rPr>
              <a:t> Specify what the AI should do.</a:t>
            </a:r>
            <a:endParaRPr sz="2000">
              <a:solidFill>
                <a:schemeClr val="dk1"/>
              </a:solidFill>
            </a:endParaRPr>
          </a:p>
          <a:p>
            <a:pPr indent="-263525" lvl="0" marL="263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100">
                <a:solidFill>
                  <a:schemeClr val="dk1"/>
                </a:solidFill>
              </a:rPr>
              <a:t>    </a:t>
            </a:r>
            <a:r>
              <a:rPr i="1" lang="pt-PT" sz="2000">
                <a:solidFill>
                  <a:schemeClr val="dk1"/>
                </a:solidFill>
              </a:rPr>
              <a:t>   Example:</a:t>
            </a:r>
            <a:r>
              <a:rPr lang="pt-PT" sz="2000">
                <a:solidFill>
                  <a:schemeClr val="dk1"/>
                </a:solidFill>
              </a:rPr>
              <a:t> "I need to create a 50-minute lesson plan." </a:t>
            </a:r>
            <a:endParaRPr sz="2000">
              <a:solidFill>
                <a:schemeClr val="dk1"/>
              </a:solidFill>
            </a:endParaRPr>
          </a:p>
          <a:p>
            <a:pPr indent="-263525" lvl="0" marL="263525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PT" sz="2000">
                <a:solidFill>
                  <a:schemeClr val="dk1"/>
                </a:solidFill>
              </a:rPr>
              <a:t>C (Context):</a:t>
            </a:r>
            <a:r>
              <a:rPr lang="pt-PT" sz="2000">
                <a:solidFill>
                  <a:schemeClr val="dk1"/>
                </a:solidFill>
              </a:rPr>
              <a:t> Provide the necessary context.</a:t>
            </a:r>
            <a:endParaRPr sz="2000">
              <a:solidFill>
                <a:schemeClr val="dk1"/>
              </a:solidFill>
            </a:endParaRPr>
          </a:p>
          <a:p>
            <a:pPr indent="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</a:rPr>
              <a:t>Example: "...for a 7th-grade class that is about to start studying   sequences and regularities. The class has 25 students, two students have significant learning difficulties, and 3 students only speak English."</a:t>
            </a:r>
            <a:endParaRPr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PT" sz="2000">
                <a:solidFill>
                  <a:schemeClr val="dk1"/>
                </a:solidFill>
              </a:rPr>
              <a:t> </a:t>
            </a:r>
            <a:endParaRPr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PT" sz="2000">
                <a:solidFill>
                  <a:schemeClr val="dk1"/>
                </a:solidFill>
              </a:rPr>
              <a:t>E (Expectation)</a:t>
            </a:r>
            <a:r>
              <a:rPr lang="pt-PT" sz="2000">
                <a:solidFill>
                  <a:schemeClr val="dk1"/>
                </a:solidFill>
              </a:rPr>
              <a:t>: Define the expected outcome.</a:t>
            </a:r>
            <a:endParaRPr sz="2000">
              <a:solidFill>
                <a:schemeClr val="dk1"/>
              </a:solidFill>
            </a:endParaRPr>
          </a:p>
          <a:p>
            <a:pPr indent="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PT" sz="2000">
                <a:solidFill>
                  <a:schemeClr val="dk1"/>
                </a:solidFill>
              </a:rPr>
              <a:t>Example: "Create a detailed lesson plan that includes pedagogical   differentiation.”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8"/>
          <p:cNvPicPr preferRelativeResize="0"/>
          <p:nvPr/>
        </p:nvPicPr>
        <p:blipFill rotWithShape="1">
          <a:blip r:embed="rId3">
            <a:alphaModFix/>
          </a:blip>
          <a:srcRect b="0" l="2507" r="0" t="2437"/>
          <a:stretch/>
        </p:blipFill>
        <p:spPr>
          <a:xfrm>
            <a:off x="1228486" y="1645920"/>
            <a:ext cx="6687028" cy="466567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8"/>
          <p:cNvSpPr txBox="1"/>
          <p:nvPr/>
        </p:nvSpPr>
        <p:spPr>
          <a:xfrm>
            <a:off x="68580" y="319533"/>
            <a:ext cx="9006900" cy="5850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 in the Classroom – Sharing Experience</a:t>
            </a: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8"/>
          <p:cNvSpPr txBox="1"/>
          <p:nvPr/>
        </p:nvSpPr>
        <p:spPr>
          <a:xfrm>
            <a:off x="68580" y="1075758"/>
            <a:ext cx="9006900" cy="523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lang="pt-P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Mathematical Poster – Guidelines for Students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" y="1489083"/>
            <a:ext cx="8858634" cy="474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9"/>
          <p:cNvSpPr txBox="1"/>
          <p:nvPr/>
        </p:nvSpPr>
        <p:spPr>
          <a:xfrm>
            <a:off x="68580" y="319533"/>
            <a:ext cx="9006900" cy="5850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 in the Classroom – Sharing Experience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9"/>
          <p:cNvSpPr txBox="1"/>
          <p:nvPr/>
        </p:nvSpPr>
        <p:spPr>
          <a:xfrm>
            <a:off x="68580" y="1075758"/>
            <a:ext cx="9006900" cy="523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lang="pt-P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Mathematical Poster – Guidelines for Students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1B55D915BA19D4098E9D95CCCB2D510" ma:contentTypeVersion="13" ma:contentTypeDescription="Criar um novo documento." ma:contentTypeScope="" ma:versionID="af7a4d6d3f0976e223e25fee6f889393">
  <xsd:schema xmlns:xsd="http://www.w3.org/2001/XMLSchema" xmlns:xs="http://www.w3.org/2001/XMLSchema" xmlns:p="http://schemas.microsoft.com/office/2006/metadata/properties" xmlns:ns2="1434325c-1e02-4d0e-ae5a-c5ae96817b55" xmlns:ns3="6167d5aa-fd4d-49dd-a261-2a69b9bf4f6f" targetNamespace="http://schemas.microsoft.com/office/2006/metadata/properties" ma:root="true" ma:fieldsID="be9371c02ac283b0c1c93bb8b5626113" ns2:_="" ns3:_="">
    <xsd:import namespace="1434325c-1e02-4d0e-ae5a-c5ae96817b55"/>
    <xsd:import namespace="6167d5aa-fd4d-49dd-a261-2a69b9bf4f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34325c-1e02-4d0e-ae5a-c5ae96817b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m" ma:readOnly="false" ma:fieldId="{5cf76f15-5ced-4ddc-b409-7134ff3c332f}" ma:taxonomyMulti="true" ma:sspId="3e81c570-d2a4-40b5-9981-eef115b357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7d5aa-fd4d-49dd-a261-2a69b9bf4f6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ebeaf5c-0668-46e2-a431-4287fc776140}" ma:internalName="TaxCatchAll" ma:showField="CatchAllData" ma:web="6167d5aa-fd4d-49dd-a261-2a69b9bf4f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34325c-1e02-4d0e-ae5a-c5ae96817b55">
      <Terms xmlns="http://schemas.microsoft.com/office/infopath/2007/PartnerControls"/>
    </lcf76f155ced4ddcb4097134ff3c332f>
    <TaxCatchAll xmlns="6167d5aa-fd4d-49dd-a261-2a69b9bf4f6f" xsi:nil="true"/>
  </documentManagement>
</p:properties>
</file>

<file path=customXml/itemProps1.xml><?xml version="1.0" encoding="utf-8"?>
<ds:datastoreItem xmlns:ds="http://schemas.openxmlformats.org/officeDocument/2006/customXml" ds:itemID="{8657A45B-458C-45FE-80F1-21F01DB5B03C}"/>
</file>

<file path=customXml/itemProps2.xml><?xml version="1.0" encoding="utf-8"?>
<ds:datastoreItem xmlns:ds="http://schemas.openxmlformats.org/officeDocument/2006/customXml" ds:itemID="{D63639DC-AFA3-4AA3-8377-70F07CD7F4CA}"/>
</file>

<file path=customXml/itemProps3.xml><?xml version="1.0" encoding="utf-8"?>
<ds:datastoreItem xmlns:ds="http://schemas.openxmlformats.org/officeDocument/2006/customXml" ds:itemID="{FD5178A6-7CED-4281-AA7A-F1FA35B0FC31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Sandra</dc:creator>
  <dcterms:created xsi:type="dcterms:W3CDTF">2013-01-27T09:14:16Z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0x010100C1B55D915BA19D4098E9D95CCCB2D510</vt:lpwstr>
  </property>
</Properties>
</file>